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0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sk-SK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sk-SK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sk-SK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02E4ACC-B94C-4062-9492-3B3638BC7FBE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ECC085-E573-4870-8016-57D717FC485F}" type="slidenum">
              <a:rPr lang="sk-SK"/>
              <a:pPr/>
              <a:t>1</a:t>
            </a:fld>
            <a:endParaRPr lang="sk-SK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42410-7D1A-4620-8147-AE09FA4E96F6}" type="slidenum">
              <a:rPr lang="sk-SK"/>
              <a:pPr/>
              <a:t>2</a:t>
            </a:fld>
            <a:endParaRPr lang="sk-SK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44B2A0-2A6D-4E3E-915D-E5E18C8A0F32}" type="slidenum">
              <a:rPr lang="sk-SK"/>
              <a:pPr/>
              <a:t>3</a:t>
            </a:fld>
            <a:endParaRPr lang="sk-SK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E7DA2-A6C5-48B7-BB32-167E44B13FF3}" type="slidenum">
              <a:rPr lang="sk-SK"/>
              <a:pPr/>
              <a:t>4</a:t>
            </a:fld>
            <a:endParaRPr lang="sk-SK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6279CD-6AD1-4F0B-9A70-392DEC0BCBCF}" type="slidenum">
              <a:rPr lang="sk-SK"/>
              <a:pPr/>
              <a:t>5</a:t>
            </a:fld>
            <a:endParaRPr lang="sk-SK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4181E2-F22F-44DB-A101-A2BDB6EA1104}" type="slidenum">
              <a:rPr lang="sk-SK"/>
              <a:pPr/>
              <a:t>6</a:t>
            </a:fld>
            <a:endParaRPr lang="sk-SK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67EA88-5B30-4A3B-88A4-1ADA7BA2AF72}" type="slidenum">
              <a:rPr lang="sk-SK"/>
              <a:pPr/>
              <a:t>7</a:t>
            </a:fld>
            <a:endParaRPr lang="sk-SK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DCF14B-EDE1-418E-9AE0-83B556E583E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EC73E5-3211-4BFA-8E0B-CAFFCB833C3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162925" y="266700"/>
            <a:ext cx="750888" cy="58578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907088" y="266700"/>
            <a:ext cx="2103437" cy="58578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98AA6-FBD7-44E0-B697-7399DF5BD61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67CCCF-39C9-4504-95F4-427741E188C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6900B8-F32D-461C-B6F8-B5246457585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6F7671-C6D7-498A-A474-C461022B50E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79575" y="5810250"/>
            <a:ext cx="2778125" cy="53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10100" y="5810250"/>
            <a:ext cx="2779713" cy="53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904246-53F3-477A-A054-C5F8A54AF86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A29E96-5B79-4010-AEA1-5C15A4C831D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024F3-F469-4F01-BA90-C5550DF0F31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F9E3C3-90F4-4BE0-BA0E-D4091734B2F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B2F86F-4B5E-4CD7-AF18-A7D8443C8E1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0D90C8-55F8-4C1A-9DBA-AD8C9380DEA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61245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45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147DC-C256-4115-9E5B-11F0EB6C06F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970182-1459-47DA-8E70-87C746F5DFE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5962650" y="228600"/>
            <a:ext cx="1427163" cy="61134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679575" y="228600"/>
            <a:ext cx="4130675" cy="61134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A5CA0D-3AC5-456D-BF71-863003A41AE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F3A7D1-BBC8-4356-B17B-DD4FA31C6D5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5E5BF7-924B-4E24-B197-AB4D27A188F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47709E-91AB-442C-B2AA-B30743FA39D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9A9977-1902-419A-AFFD-4951BB1A52D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AB4049-BB8D-439C-A2A1-8DA20DBF8E4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9C4808-D001-4A1F-B076-6FA38CEA3C0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8FAAB6-9E63-4F2C-8028-B13426602B8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00D608-BFAE-4991-BF79-0CDD42BDEBA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CBD259-AE55-4F9F-A440-613C6AD2874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B8D7D4-5866-4D0D-9FF3-5D2093B473C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1B7FBD-5744-4AC7-8D74-479978851BE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61245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4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E451F3-1766-4365-A5C4-E89F2C26A61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4C93E6-C0CC-451D-BF60-F391BFF5D21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678F37-61E7-4AB8-9636-5D7B0CE8031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EBC260-5BBD-4DC9-BD92-03DECEEB2F7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2932113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41713" y="274638"/>
            <a:ext cx="2933700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E82E8E-97BC-458A-9CC5-C4177C676B9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AA24F6-A364-4CF7-990A-79E28DD01C8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226083-2A7B-4D1F-9B61-E7EF8181A2C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D463A-C663-41C8-9F34-8399FB88A7D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95C588-1502-4382-BFD4-B1314D49355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3495E2-EC53-4EF5-8AE7-BD46596263A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6058B6-C8B3-453E-9D7F-ED8D752EEF7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2702EF-B062-413D-833D-E805EDC5BE8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05A277-E097-4C9A-8654-423FD00E271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FBFF63-C499-4269-8F13-C73FE5BE9CD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1600" y="4953000"/>
            <a:ext cx="3122613" cy="121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4953000"/>
            <a:ext cx="3124200" cy="121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5A03E7-9885-43A4-82A0-3EE352B27C9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9E75A0-DE52-4CBD-A236-0FD1D99FA32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5E7762-72E5-48A2-BDB2-CDCF23F23A0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A4129A-A523-4674-9887-9AFD70D69D6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840C3-15B6-4E30-A1F4-DA113C90AE3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711E76-9C6D-4149-8A76-92776CEF502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8C9A81-6EF3-47D2-872F-5CC85D696C7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50D744-8899-45D5-8F53-4D0CE8CE260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56101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101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F8905B-039B-48D0-920A-63841D0F0E0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23DBA2-2F6A-4FCB-8AA5-79BD4C77709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1CDA7E-3422-4131-8D5B-71FCA187A07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793433-FAC1-451C-A147-DEDDFDD022A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463B75-9D4A-43B6-B56E-07C7713C7D7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07213F-FF73-412A-85EC-BAC00296106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119C53-46F7-4CFF-ABC9-285EA10F80A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2A91D0-BA95-4911-A312-E4415E184E0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0E19A-27BD-4E56-B375-01DF0CDA2A7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847E23-C0E8-416E-B615-6015716BC88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A0AD28-9822-44DE-9EDD-05D0AEEC855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EC2530-0890-4C32-9587-0C1A3FA4F6D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612933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933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119EF9-5390-4BC7-B848-3C411E9116F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8013" cy="159861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4963"/>
            <a:ext cx="4037013" cy="21859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8600" cy="21859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7013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6613" y="394335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>
          <a:xfrm>
            <a:off x="6362700" y="6356350"/>
            <a:ext cx="2084388" cy="363538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>
          <a:xfrm>
            <a:off x="8543925" y="6356350"/>
            <a:ext cx="560388" cy="363538"/>
          </a:xfrm>
        </p:spPr>
        <p:txBody>
          <a:bodyPr/>
          <a:lstStyle>
            <a:lvl1pPr>
              <a:defRPr/>
            </a:lvl1pPr>
          </a:lstStyle>
          <a:p>
            <a:fld id="{1E0AE94B-C859-43FD-94EE-86E5BEBBB61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DB4D2D-81C8-4543-A25D-83C6B6FF94B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E2C876-66AB-4F43-81DD-670ACC23677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76A2E2-97A5-4FFB-8D21-3BB717A4BFE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22313" y="4068763"/>
            <a:ext cx="3808412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3125" y="4068763"/>
            <a:ext cx="38100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5279C0-B3F0-4F6A-B5F9-E07ED728DE7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9934B2-A1A3-4A0A-AE5A-22D21997DA4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1A7380-9A06-4851-8241-887EB32C215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8F0046-48C4-4531-A92A-12183C9221F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782933-CF9C-41FD-9305-A48CB491AFB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0F5687-0908-46C0-80F1-817CD4A483E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270D9E-617E-4928-8969-EB2DF4BADB3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C4B693-9142-4433-9010-7B076E83593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1613" y="1371600"/>
            <a:ext cx="1941512" cy="38274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22313" y="1371600"/>
            <a:ext cx="5676900" cy="38274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AC1AD6-0A23-4A95-BF08-B392B91D2C6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1F4E5F-CFDE-43DA-8FB1-8DCAB39B584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4BDFD8-20C2-4669-9E12-1840537473D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AFE7F0-D7DB-4F94-BADB-7651C07A1BF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173008-F173-433C-B86D-6AE09D6533B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438AE7-0F0F-4FCB-8925-F643FABB497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A8953E-57B2-4DD2-A076-A65ED855845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EE36C4-7E06-41D0-8B4A-96D509FE79F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E637C2-4A7D-4C60-9BBB-A4A1EE45537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7DE09D-0A31-4BE9-A47A-26D2BB7FEC2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3CEB62-A19A-45A8-8D5B-9DEEFC23D69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BCF22F-1D6A-4309-BB9E-07ABFAFE401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A73EEB-40C9-412C-9DC1-E8F06324BA3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06BA9D-259C-4856-9F95-403FD70DD8F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C8F913-6B5E-4956-803A-E67B7D939BE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3B6719-7A56-4038-951F-A1618CF96CF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656D57-C8DB-4BF9-986B-0492EF55B6C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60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60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95CF6B-0DB3-4EAF-9B19-BDF0D8C2B1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B83CC6-865A-4431-8461-523EA9F012B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F3E4E2-E86B-454E-854C-05C6981DA3E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3C63D4-8248-4633-98ED-7C349E15529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80167-B34D-4CD8-AA5A-04C9EEA1C3E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106D9-9BED-4A9B-9BE4-95C3A3B3FA8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9855AD-0CE6-497D-801C-32AA7FFAC33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220821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220821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9367C3-2C0E-4394-B034-9FE97D7F57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58992-A443-498D-923A-2BF08432F7E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E7D6BE-ABC5-4476-8A3E-6467B8F805F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E2021-4768-467B-A7DE-80FF1CB59CF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FF3CF8-5AFD-4006-8718-84BFCEBF095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D5CE69-C772-4A17-B050-C1C3FCDADF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B9106C-65EE-4E0C-A530-7EAF8F3198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6CE479-3632-4249-8DDB-F44074C4625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51C436-AB67-4529-9670-E0CCE9B99F4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C6A4AF-38CD-4543-A7A6-78A16E4A57E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D0758C-6C5E-4F1A-B649-C49BC1194A1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B8D3A8-EBE0-4BC5-830E-F00A4CA4A58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E4E655-FAC3-44D9-9446-132D3DB3488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763E8B-5B80-4DB2-BF9E-C4235D70BF5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7FA2B1-BE0A-4CD3-B5A8-BC743B400A5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696B3-B993-4340-B9AD-E328EC2F00F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E1082C-824E-49FB-8358-E25606EEB7B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740BB5-04A8-4218-8A0B-2B363F85EA6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047125-9127-4E81-8FE1-36F859DD67D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8923DF-391F-4CBD-B03F-459989D42F4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2B36E1-7FEF-4EA3-8FED-079D3143E50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131234-1976-4ACE-8A69-7D4DCE5B149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17A33-4C96-43FF-9F4F-CC2E993DA2C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1FF8D8-5646-45E1-B13F-ABF146B0287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383DF9-150B-48F6-A765-D11E6AE8E6C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B9AA1A-3706-4BDA-B3BB-282BDBB64AE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A9256-FC10-4C5B-BDB5-59A46620DEB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614D9F-FD24-445B-9AAD-890074CA460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299643-1B24-40D9-B9C2-346B4630E67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907088" y="2438400"/>
            <a:ext cx="1427162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486650" y="2438400"/>
            <a:ext cx="1427163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1ED539-C5AF-4DF3-BD8A-FC2CCB3A87B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285C2C-9A51-40EF-ACCE-6D22E4E29CC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C536E3-1B12-40A8-8B80-86AAB766761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FE3EE9-59EC-4DB7-B4D4-014FA151DF3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B0D1AA-0438-4FC4-A862-740D731DE51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8DDA83-1FF0-463B-A195-29A75BE7CD5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FF6E50-1DFB-444D-9F96-BF5F789FD9A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54E93640-3BA0-4EA9-972E-06A93D82737D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2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9575" y="228600"/>
            <a:ext cx="5710238" cy="8937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08125" y="1143000"/>
            <a:ext cx="6054725" cy="4540250"/>
          </a:xfrm>
          <a:prstGeom prst="rect">
            <a:avLst/>
          </a:prstGeom>
          <a:noFill/>
          <a:ln w="76320">
            <a:solidFill>
              <a:srgbClr val="FFFFFF"/>
            </a:solidFill>
            <a:round/>
            <a:headEnd/>
            <a:tailEnd/>
          </a:ln>
          <a:effectLst>
            <a:outerShdw dist="50760" dir="5400000" algn="ctr" rotWithShape="0">
              <a:srgbClr val="000000">
                <a:alpha val="25041"/>
              </a:srgbClr>
            </a:outerShdw>
          </a:effectLst>
        </p:spPr>
        <p:txBody>
          <a:bodyPr anchorCtr="1"/>
          <a:lstStyle/>
          <a:p>
            <a:pPr algn="ctr" hangingPunct="1">
              <a:lnSpc>
                <a:spcPct val="100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3200">
                <a:solidFill>
                  <a:srgbClr val="7F7F7F"/>
                </a:solidFill>
                <a:latin typeface="Century Gothic" charset="0"/>
              </a:rPr>
              <a:t>Kliknutím na ikonu přidáte obrázek.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9575" y="5810250"/>
            <a:ext cx="5710238" cy="5318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45A27DDA-0A35-46F3-BF15-5A285880E94E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D9B10752-8578-4DE0-9B00-6D8281FBACF3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0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29400" y="274638"/>
            <a:ext cx="2055813" cy="58499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638"/>
            <a:ext cx="6018213" cy="58499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8B117888-A02D-4DBB-8FFB-AE07FC33E558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4265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4953000"/>
            <a:ext cx="6399213" cy="1217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 předlohy.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6E8B35C2-27E7-4ABD-8B99-FBF2B8A34AA9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sk-SK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98EBDADE-D1AC-4F4D-8282-DC77CA315343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Tretia úroveňˆ</a:t>
            </a:r>
          </a:p>
          <a:p>
            <a:pPr lvl="3"/>
            <a:r>
              <a:rPr lang="en-GB" smtClean="0"/>
              <a:t>Štvrtá úroveň osnovy</a:t>
            </a:r>
          </a:p>
          <a:p>
            <a:pPr lvl="4"/>
            <a:r>
              <a:rPr lang="en-GB" smtClean="0"/>
              <a:t>Piata úroveň osnovy</a:t>
            </a:r>
          </a:p>
          <a:p>
            <a:pPr lvl="4"/>
            <a:r>
              <a:rPr lang="en-GB" smtClean="0"/>
              <a:t>Šiesta úroveň</a:t>
            </a:r>
          </a:p>
          <a:p>
            <a:pPr lvl="4"/>
            <a:r>
              <a:rPr lang="en-GB" smtClean="0"/>
              <a:t>Siedma úroveň</a:t>
            </a:r>
          </a:p>
          <a:p>
            <a:pPr lvl="4"/>
            <a:r>
              <a:rPr lang="en-GB" smtClean="0"/>
              <a:t>ôsma úroveň textu</a:t>
            </a:r>
          </a:p>
          <a:p>
            <a:pPr lvl="4"/>
            <a:r>
              <a:rPr lang="en-GB" smtClean="0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92" r:id="rId12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371600"/>
            <a:ext cx="7770812" cy="2503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4068763"/>
            <a:ext cx="7770812" cy="1130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B52F8FDE-A3FC-40B1-B0B4-C45F00423C3C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4495800" y="3924300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4695825" y="3924300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4297363" y="3924300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72E61385-AF36-4EAA-802A-33488000CB83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5125" y="1600200"/>
            <a:ext cx="4041775" cy="45259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8600" cy="6080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8200" y="1600200"/>
            <a:ext cx="4041775" cy="609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 hangingPunct="1">
              <a:lnSpc>
                <a:spcPct val="10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59A4A919-A5A9-49AF-AECB-EF7A39A8198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" y="2212975"/>
            <a:ext cx="4041775" cy="3913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72013" y="2212975"/>
            <a:ext cx="4041775" cy="3913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1600">
                <a:solidFill>
                  <a:srgbClr val="7F7F7F"/>
                </a:solidFill>
                <a:latin typeface="Century Gothic" charset="0"/>
              </a:rPr>
            </a:br>
            <a:r>
              <a:rPr lang="cs-CZ" sz="16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0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598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C73B325F-DFD0-4CD0-99DA-ED75A055C70A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4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ED308035-E8D0-4277-8058-15841F20335B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reeform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8" name="Freeform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custGeom>
            <a:avLst/>
            <a:gdLst>
              <a:gd name="G0" fmla="+- 52096 0 0"/>
              <a:gd name="G1" fmla="+- 26048 0 0"/>
              <a:gd name="G2" fmla="+- 10800 0 0"/>
              <a:gd name="G3" fmla="+- 21600 0 0"/>
              <a:gd name="G4" fmla="+- 10800 0 0"/>
              <a:gd name="G5" fmla="+- 21600 0 0"/>
              <a:gd name="G6" fmla="+- G5 0 G4"/>
              <a:gd name="G7" fmla="+- G3 0 G2"/>
              <a:gd name="G8" fmla="min G7 G6"/>
              <a:gd name="G9" fmla="*/ 1 48365 11520"/>
              <a:gd name="G10" fmla="+- 38656 0 0"/>
              <a:gd name="G11" fmla="*/ 1 0 51712"/>
              <a:gd name="G12" fmla="+- 13024 G1 0"/>
              <a:gd name="G13" fmla="*/ G7 1 21600"/>
              <a:gd name="G14" fmla="*/ G6 1 21600"/>
              <a:gd name="G15" fmla="*/ 21600 G7 1"/>
              <a:gd name="G16" fmla="*/ 21600 G6 1"/>
              <a:gd name="G17" fmla="min G14 G13"/>
              <a:gd name="G18" fmla="*/ G15 1 G8"/>
              <a:gd name="G19" fmla="*/ G16 1 G8"/>
              <a:gd name="G20" fmla="+- G19 0 G11"/>
              <a:gd name="G21" fmla="+- G18 0 G11"/>
              <a:gd name="G22" fmla="*/ G20 1 2"/>
              <a:gd name="G23" fmla="*/ G21 1 2"/>
              <a:gd name="G24" fmla="+- G11 G22 0"/>
              <a:gd name="G25" fmla="+- G11 G23 0"/>
              <a:gd name="G26" fmla="+- G12 0 G1"/>
              <a:gd name="G27" fmla="*/ G23 G17 1"/>
              <a:gd name="G28" fmla="*/ G22 G17 1"/>
              <a:gd name="G29" fmla="+- G26 G1 0"/>
              <a:gd name="G30" fmla="*/ G29 G9 1"/>
              <a:gd name="G31" fmla="*/ G30 1 G0"/>
              <a:gd name="G32" fmla="*/ 1 0 51712"/>
              <a:gd name="G33" fmla="+- G32 0 G31"/>
              <a:gd name="G34" fmla="sin 1 G33"/>
              <a:gd name="G35" fmla="*/ 1 0 51712"/>
              <a:gd name="G36" fmla="+- G35 0 G34"/>
              <a:gd name="G37" fmla="cos 1 G33"/>
              <a:gd name="G38" fmla="*/ 1 0 51712"/>
              <a:gd name="G39" fmla="+- G38 0 G37"/>
              <a:gd name="G40" fmla="*/ G36 G23 1"/>
              <a:gd name="G41" fmla="*/ G39 G22 1"/>
              <a:gd name="G42" fmla="+- G25 0 G40"/>
              <a:gd name="G43" fmla="+- G25 G40 0"/>
              <a:gd name="G44" fmla="+- G24 0 G41"/>
              <a:gd name="G45" fmla="+- G24 G41 0"/>
              <a:gd name="G46" fmla="+- 54192 0 G10"/>
              <a:gd name="G47" fmla="?: G46 G10 54192"/>
              <a:gd name="G48" fmla="+- 11344 0 G47"/>
              <a:gd name="G49" fmla="?: G48 11344 G47"/>
              <a:gd name="G50" fmla="+- G0 G49 0"/>
              <a:gd name="G51" fmla="+- G0 G1 0"/>
              <a:gd name="G52" fmla="*/ G51 G9 1"/>
              <a:gd name="G53" fmla="*/ G52 1 G0"/>
              <a:gd name="G54" fmla="*/ 1 0 51712"/>
              <a:gd name="G55" fmla="+- G54 0 G53"/>
              <a:gd name="G56" fmla="cos 1 G55"/>
              <a:gd name="G57" fmla="*/ 1 0 51712"/>
              <a:gd name="G58" fmla="+- G57 0 G56"/>
              <a:gd name="G59" fmla="*/ G58 G27 1"/>
              <a:gd name="G60" fmla="sin 1 G55"/>
              <a:gd name="G61" fmla="*/ 1 0 51712"/>
              <a:gd name="G62" fmla="+- G61 0 G60"/>
              <a:gd name="G63" fmla="*/ G62 G28 1"/>
              <a:gd name="G64" fmla="*/ G59 G59 1"/>
              <a:gd name="G65" fmla="*/ G63 G63 1"/>
              <a:gd name="G66" fmla="+- G64 G65 0"/>
              <a:gd name="G67" fmla="sqrt G66"/>
              <a:gd name="G68" fmla="*/ G27 G28 1"/>
              <a:gd name="G69" fmla="*/ G68 1 G67"/>
              <a:gd name="G70" fmla="*/ G62 G69 1"/>
              <a:gd name="G71" fmla="+- G11 0 G70"/>
              <a:gd name="G72" fmla="*/ G58 G69 1"/>
              <a:gd name="G73" fmla="+- G24 0 G72"/>
              <a:gd name="G74" fmla="+- G71 0 G27"/>
              <a:gd name="G75" fmla="+- G73 0 G28"/>
              <a:gd name="G76" fmla="+- G71 G27 0"/>
              <a:gd name="G77" fmla="+- G73 G28 0"/>
              <a:gd name="G78" fmla="+- G50 G1 0"/>
              <a:gd name="G79" fmla="*/ G78 G9 1"/>
              <a:gd name="G80" fmla="*/ G79 1 G0"/>
              <a:gd name="G81" fmla="*/ 1 0 51712"/>
              <a:gd name="G82" fmla="+- G81 0 G80"/>
              <a:gd name="G83" fmla="cos 1 G82"/>
              <a:gd name="G84" fmla="*/ 1 0 51712"/>
              <a:gd name="G85" fmla="+- G84 0 G83"/>
              <a:gd name="G86" fmla="*/ G85 G27 1"/>
              <a:gd name="G87" fmla="sin 1 G82"/>
              <a:gd name="G88" fmla="*/ 1 0 51712"/>
              <a:gd name="G89" fmla="+- G88 0 G87"/>
              <a:gd name="G90" fmla="*/ G89 G28 1"/>
              <a:gd name="G91" fmla="*/ G86 G86 1"/>
              <a:gd name="G92" fmla="*/ G90 G90 1"/>
              <a:gd name="G93" fmla="+- G91 G92 0"/>
              <a:gd name="G94" fmla="sqrt G93"/>
              <a:gd name="G95" fmla="*/ G27 G28 1"/>
              <a:gd name="G96" fmla="*/ G95 1 G94"/>
              <a:gd name="G97" fmla="*/ G89 G96 1"/>
              <a:gd name="G98" fmla="+- G71 G97 0"/>
              <a:gd name="G99" fmla="*/ G85 G96 1"/>
              <a:gd name="G100" fmla="+- G73 G99 0"/>
              <a:gd name="G101" fmla="?: G49 G11 G74"/>
              <a:gd name="G102" fmla="?: G49 G24 G75"/>
              <a:gd name="G103" fmla="?: G49 G11 G76"/>
              <a:gd name="G104" fmla="?: G49 G24 G77"/>
              <a:gd name="G105" fmla="?: G49 G74 G98"/>
              <a:gd name="G106" fmla="?: G49 G75 G100"/>
              <a:gd name="G107" fmla="?: G49 G76 G98"/>
              <a:gd name="G108" fmla="?: G49 G77 G100"/>
              <a:gd name="T0" fmla="*/ G42 w 21600"/>
              <a:gd name="T1" fmla="*/ G44 h 21600"/>
              <a:gd name="T2" fmla="*/ G43 w 21600"/>
              <a:gd name="T3" fmla="*/ G45 h 21600"/>
            </a:gdLst>
            <a:ahLst/>
            <a:cxnLst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0" y="10800"/>
              </a:cxn>
              <a:cxn ang="0">
                <a:pos x="-10800" y="21600"/>
              </a:cxn>
              <a:cxn ang="0">
                <a:pos x="-21600" y="10800"/>
              </a:cxn>
              <a:cxn ang="0">
                <a:pos x="-10800" y="0"/>
              </a:cxn>
              <a:cxn ang="0">
                <a:pos x="0" y="10799"/>
              </a:cxn>
            </a:cxnLst>
            <a:rect l="T0" t="T1" r="T2" b="T3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6764"/>
                  <a:pt x="-4836" y="21600"/>
                  <a:pt x="-10800" y="21600"/>
                </a:cubicBezTo>
                <a:cubicBezTo>
                  <a:pt x="-16765" y="21600"/>
                  <a:pt x="-21600" y="16764"/>
                  <a:pt x="-21600" y="10800"/>
                </a:cubicBezTo>
                <a:cubicBezTo>
                  <a:pt x="-21600" y="4835"/>
                  <a:pt x="-16765" y="0"/>
                  <a:pt x="-10800" y="0"/>
                </a:cubicBezTo>
                <a:cubicBezTo>
                  <a:pt x="-4836" y="-1"/>
                  <a:pt x="-1" y="4835"/>
                  <a:pt x="0" y="10799"/>
                </a:cubicBez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07088" y="266700"/>
            <a:ext cx="3006725" cy="20939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19138" y="273050"/>
            <a:ext cx="4995862" cy="5853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3200">
                <a:solidFill>
                  <a:srgbClr val="7F7F7F"/>
                </a:solidFill>
                <a:latin typeface="Century Gothic" charset="0"/>
              </a:rPr>
              <a:t>Kliknutím lze upravit styly předlohy textu.</a:t>
            </a:r>
            <a:br>
              <a:rPr lang="cs-CZ" sz="3200">
                <a:solidFill>
                  <a:srgbClr val="7F7F7F"/>
                </a:solidFill>
                <a:latin typeface="Century Gothic" charset="0"/>
              </a:rPr>
            </a:br>
            <a:r>
              <a:rPr lang="cs-CZ" sz="2800">
                <a:solidFill>
                  <a:srgbClr val="7F7F7F"/>
                </a:solidFill>
                <a:latin typeface="Century Gothic" charset="0"/>
              </a:rPr>
              <a:t>Druhá úroveň</a:t>
            </a:r>
            <a:br>
              <a:rPr lang="cs-CZ" sz="2800">
                <a:solidFill>
                  <a:srgbClr val="7F7F7F"/>
                </a:solidFill>
                <a:latin typeface="Century Gothic" charset="0"/>
              </a:rPr>
            </a:br>
            <a:r>
              <a:rPr lang="cs-CZ" sz="2400">
                <a:solidFill>
                  <a:srgbClr val="7F7F7F"/>
                </a:solidFill>
                <a:latin typeface="Century Gothic" charset="0"/>
              </a:rPr>
              <a:t>Třetí úroveň</a:t>
            </a:r>
            <a:br>
              <a:rPr lang="cs-CZ" sz="2400">
                <a:solidFill>
                  <a:srgbClr val="7F7F7F"/>
                </a:solidFill>
                <a:latin typeface="Century Gothic" charset="0"/>
              </a:rPr>
            </a:br>
            <a:r>
              <a:rPr lang="cs-CZ" sz="2000">
                <a:solidFill>
                  <a:srgbClr val="7F7F7F"/>
                </a:solidFill>
                <a:latin typeface="Century Gothic" charset="0"/>
              </a:rPr>
              <a:t>Čtvrtá úroveň</a:t>
            </a:r>
            <a:br>
              <a:rPr lang="cs-CZ" sz="2000">
                <a:solidFill>
                  <a:srgbClr val="7F7F7F"/>
                </a:solidFill>
                <a:latin typeface="Century Gothic" charset="0"/>
              </a:rPr>
            </a:br>
            <a:r>
              <a:rPr lang="cs-CZ" sz="2000">
                <a:solidFill>
                  <a:srgbClr val="7F7F7F"/>
                </a:solidFill>
                <a:latin typeface="Century Gothic" charset="0"/>
              </a:rPr>
              <a:t>Pátá úroveň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7088" y="2438400"/>
            <a:ext cx="3006725" cy="36861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Kliknutím lze upravit styly předlohy textu.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362700" y="6356350"/>
            <a:ext cx="2084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r>
              <a:rPr lang="sk-SK"/>
              <a:t>28.3.14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58813" y="6356350"/>
            <a:ext cx="2847975" cy="365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60388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27360" tIns="45720" rIns="4572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200">
                <a:solidFill>
                  <a:srgbClr val="595959"/>
                </a:solidFill>
                <a:latin typeface="Century Gothic" charset="0"/>
                <a:cs typeface="Arial Unicode MS" charset="0"/>
              </a:defRPr>
            </a:lvl1pPr>
          </a:lstStyle>
          <a:p>
            <a:fld id="{FDADED43-B88B-4E95-9C02-680EE2C763C3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51938" cy="68580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1513" y="2060575"/>
            <a:ext cx="7772400" cy="42672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k-SK" sz="8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Lomnický peak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19475" y="5084763"/>
            <a:ext cx="6400800" cy="12192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anchorCtr="1"/>
          <a:lstStyle/>
          <a:p>
            <a:pPr algn="ctr" hangingPunct="1">
              <a:lnSpc>
                <a:spcPct val="10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k-SK" sz="2400">
                <a:solidFill>
                  <a:srgbClr val="898989"/>
                </a:solidFill>
                <a:latin typeface="Century Gothic" charset="0"/>
              </a:rPr>
              <a:t>Peter Mikuš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2875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Observatory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2060575"/>
            <a:ext cx="8229600" cy="4281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Sun is irreplaceable source of energy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Affects Earth and communication system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Emits light, heat and plasma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Main research - Sun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3805238"/>
            <a:ext cx="3656012" cy="274161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2875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CME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2060575"/>
            <a:ext cx="8229600" cy="4352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Coronal Mass Ejection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Plasma (p</a:t>
            </a:r>
            <a:r>
              <a:rPr lang="sk-SK" sz="2400" baseline="30000">
                <a:solidFill>
                  <a:srgbClr val="7F7F7F"/>
                </a:solidFill>
                <a:latin typeface="Century Gothic" charset="0"/>
              </a:rPr>
              <a:t>+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,n</a:t>
            </a:r>
            <a:r>
              <a:rPr lang="sk-SK" sz="2400" baseline="30000">
                <a:solidFill>
                  <a:srgbClr val="7F7F7F"/>
                </a:solidFill>
                <a:latin typeface="Century Gothic" charset="0"/>
              </a:rPr>
              <a:t>0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)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Telecommunication and navigation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Earth</a:t>
            </a:r>
            <a:r>
              <a:rPr lang="en-US" sz="2400">
                <a:solidFill>
                  <a:srgbClr val="7F7F7F"/>
                </a:solidFill>
                <a:latin typeface="Century Gothic" charset="0"/>
              </a:rPr>
              <a:t>’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s magnetosphere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527175"/>
            <a:ext cx="3209925" cy="21891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2875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Observation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313" y="2060575"/>
            <a:ext cx="8229600" cy="44640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Satelite observation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X-ray telescope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Total solar eclipse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 u="sng">
                <a:solidFill>
                  <a:srgbClr val="7F7F7F"/>
                </a:solidFill>
                <a:latin typeface="Century Gothic" charset="0"/>
              </a:rPr>
              <a:t>Coronograph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88" y="2901950"/>
            <a:ext cx="4538662" cy="30368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2875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Coronograph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1989138"/>
            <a:ext cx="8229600" cy="44640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Artificial total solar eclipse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Solar corona observations </a:t>
            </a:r>
            <a:r>
              <a:rPr lang="sk-SK" sz="2800">
                <a:solidFill>
                  <a:srgbClr val="7F7F7F"/>
                </a:solidFill>
                <a:latin typeface="Century Gothic" charset="0"/>
              </a:rPr>
              <a:t>(0,000001 of inner)</a:t>
            </a: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8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Spectrum of solar corona </a:t>
            </a:r>
            <a:r>
              <a:rPr lang="sk-SK" sz="2800">
                <a:solidFill>
                  <a:srgbClr val="7F7F7F"/>
                </a:solidFill>
                <a:latin typeface="Century Gothic" charset="0"/>
              </a:rPr>
              <a:t>(green light)</a:t>
            </a: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8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Depending on solar cycle </a:t>
            </a:r>
            <a:r>
              <a:rPr lang="sk-SK" sz="2800">
                <a:solidFill>
                  <a:srgbClr val="7F7F7F"/>
                </a:solidFill>
                <a:latin typeface="Century Gothic" charset="0"/>
              </a:rPr>
              <a:t>(coronal index)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8413"/>
            <a:ext cx="2524125" cy="16827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2875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Research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Solar protuberance </a:t>
            </a:r>
            <a:r>
              <a:rPr lang="sk-SK" sz="2800">
                <a:solidFill>
                  <a:srgbClr val="7F7F7F"/>
                </a:solidFill>
                <a:latin typeface="Century Gothic" charset="0"/>
              </a:rPr>
              <a:t>(prominescence)</a:t>
            </a: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8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	</a:t>
            </a:r>
            <a:r>
              <a:rPr lang="sk-SK" sz="2400">
                <a:solidFill>
                  <a:srgbClr val="7F7F7F"/>
                </a:solidFill>
                <a:latin typeface="Calibri" charset="0"/>
              </a:rPr>
              <a:t>•   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Colder, denser plasma to corona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  	</a:t>
            </a:r>
            <a:r>
              <a:rPr lang="sk-SK" sz="2400">
                <a:solidFill>
                  <a:srgbClr val="7F7F7F"/>
                </a:solidFill>
                <a:latin typeface="Calibri" charset="0"/>
              </a:rPr>
              <a:t>•   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Held by solar magnetific field -</a:t>
            </a:r>
            <a:r>
              <a:rPr lang="en-US" sz="2400">
                <a:solidFill>
                  <a:srgbClr val="7F7F7F"/>
                </a:solidFill>
                <a:latin typeface="Century Gothic" charset="0"/>
              </a:rPr>
              <a:t>&gt;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 erupt</a:t>
            </a:r>
          </a:p>
          <a:p>
            <a:pPr marL="685800" indent="-684213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4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Solar flares </a:t>
            </a:r>
            <a:r>
              <a:rPr lang="sk-SK" sz="2800">
                <a:solidFill>
                  <a:srgbClr val="7F7F7F"/>
                </a:solidFill>
                <a:latin typeface="Century Gothic" charset="0"/>
              </a:rPr>
              <a:t>(geomagnetic storm)</a:t>
            </a:r>
          </a:p>
          <a:p>
            <a:pPr marL="685800" indent="-684213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k-SK" sz="2800">
              <a:solidFill>
                <a:srgbClr val="7F7F7F"/>
              </a:solidFill>
              <a:latin typeface="Century Gothic" charset="0"/>
            </a:endParaRPr>
          </a:p>
          <a:p>
            <a:pPr marL="685800" indent="-684213" hangingPunct="1">
              <a:lnSpc>
                <a:spcPct val="100000"/>
              </a:lnSpc>
              <a:spcBef>
                <a:spcPts val="9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2400">
                <a:solidFill>
                  <a:srgbClr val="7F7F7F"/>
                </a:solidFill>
                <a:latin typeface="Century Gothic" charset="0"/>
              </a:rPr>
              <a:t> 	 </a:t>
            </a:r>
            <a:r>
              <a:rPr lang="sk-SK" sz="2400">
                <a:solidFill>
                  <a:srgbClr val="7F7F7F"/>
                </a:solidFill>
                <a:latin typeface="Calibri" charset="0"/>
              </a:rPr>
              <a:t>•   </a:t>
            </a:r>
            <a:r>
              <a:rPr lang="sk-SK" sz="2400">
                <a:solidFill>
                  <a:srgbClr val="7F7F7F"/>
                </a:solidFill>
                <a:latin typeface="Century Gothic" charset="0"/>
              </a:rPr>
              <a:t>In atmosphere causes aurora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377825"/>
            <a:ext cx="2622550" cy="19669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3F3F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  <a:ln/>
        </p:spPr>
        <p:txBody>
          <a:bodyPr vert="eaVert"/>
          <a:lstStyle/>
          <a:p>
            <a:pPr hangingPunct="1">
              <a:lnSpc>
                <a:spcPts val="57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54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charset="0"/>
              </a:rPr>
              <a:t>Thank you for your attention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99</Words>
  <Application>Microsoft Office PowerPoint</Application>
  <PresentationFormat>Prezentácia na obrazovke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12</vt:i4>
      </vt:variant>
      <vt:variant>
        <vt:lpstr>Nadpisy snímok</vt:lpstr>
      </vt:variant>
      <vt:variant>
        <vt:i4>7</vt:i4>
      </vt:variant>
    </vt:vector>
  </HeadingPairs>
  <TitlesOfParts>
    <vt:vector size="27" baseType="lpstr">
      <vt:lpstr>Times New Roman</vt:lpstr>
      <vt:lpstr>Arial</vt:lpstr>
      <vt:lpstr>SimSun</vt:lpstr>
      <vt:lpstr>Palatino Linotype</vt:lpstr>
      <vt:lpstr>Century Gothic</vt:lpstr>
      <vt:lpstr>Arial Unicode MS</vt:lpstr>
      <vt:lpstr>StarSymbol</vt:lpstr>
      <vt:lpstr>Calibri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Motív Office</vt:lpstr>
      <vt:lpstr>Snímka 1</vt:lpstr>
      <vt:lpstr>Observatory</vt:lpstr>
      <vt:lpstr>CME</vt:lpstr>
      <vt:lpstr>Observation</vt:lpstr>
      <vt:lpstr>Coronograph</vt:lpstr>
      <vt:lpstr>Research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Lomnický peak</dc:title>
  <dc:creator>Peťo</dc:creator>
  <cp:lastModifiedBy>Uzivatel</cp:lastModifiedBy>
  <cp:revision>2</cp:revision>
  <cp:lastPrinted>1601-01-01T00:00:00Z</cp:lastPrinted>
  <dcterms:created xsi:type="dcterms:W3CDTF">1601-01-01T00:00:00Z</dcterms:created>
  <dcterms:modified xsi:type="dcterms:W3CDTF">2014-07-25T22:08:11Z</dcterms:modified>
</cp:coreProperties>
</file>