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5" r:id="rId2"/>
    <p:sldId id="291" r:id="rId3"/>
    <p:sldId id="287" r:id="rId4"/>
    <p:sldId id="292" r:id="rId5"/>
    <p:sldId id="288" r:id="rId6"/>
    <p:sldId id="293" r:id="rId7"/>
    <p:sldId id="289" r:id="rId8"/>
    <p:sldId id="294" r:id="rId9"/>
    <p:sldId id="290" r:id="rId10"/>
    <p:sldId id="295" r:id="rId11"/>
    <p:sldId id="283" r:id="rId12"/>
    <p:sldId id="296" r:id="rId13"/>
    <p:sldId id="284" r:id="rId14"/>
    <p:sldId id="297" r:id="rId15"/>
    <p:sldId id="285" r:id="rId16"/>
    <p:sldId id="298" r:id="rId17"/>
    <p:sldId id="286" r:id="rId18"/>
    <p:sldId id="306" r:id="rId19"/>
    <p:sldId id="256" r:id="rId20"/>
    <p:sldId id="259" r:id="rId21"/>
    <p:sldId id="257" r:id="rId22"/>
    <p:sldId id="260" r:id="rId23"/>
    <p:sldId id="258" r:id="rId24"/>
    <p:sldId id="261" r:id="rId25"/>
    <p:sldId id="262" r:id="rId26"/>
    <p:sldId id="266" r:id="rId27"/>
    <p:sldId id="263" r:id="rId28"/>
    <p:sldId id="267" r:id="rId29"/>
    <p:sldId id="264" r:id="rId30"/>
    <p:sldId id="269" r:id="rId31"/>
    <p:sldId id="271" r:id="rId32"/>
    <p:sldId id="273" r:id="rId33"/>
    <p:sldId id="272" r:id="rId34"/>
    <p:sldId id="274" r:id="rId35"/>
    <p:sldId id="276" r:id="rId36"/>
    <p:sldId id="299" r:id="rId37"/>
    <p:sldId id="277" r:id="rId38"/>
    <p:sldId id="300" r:id="rId39"/>
    <p:sldId id="278" r:id="rId40"/>
    <p:sldId id="301" r:id="rId41"/>
    <p:sldId id="279" r:id="rId42"/>
    <p:sldId id="302" r:id="rId43"/>
    <p:sldId id="280" r:id="rId44"/>
    <p:sldId id="303" r:id="rId45"/>
    <p:sldId id="281" r:id="rId46"/>
    <p:sldId id="304" r:id="rId47"/>
    <p:sldId id="282" r:id="rId4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1FC"/>
    <a:srgbClr val="FF3F3F"/>
    <a:srgbClr val="FF5757"/>
    <a:srgbClr val="43CEFF"/>
    <a:srgbClr val="570076"/>
    <a:srgbClr val="A41010"/>
    <a:srgbClr val="1135A3"/>
    <a:srgbClr val="0000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8761"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AD483-3C4B-4405-AFDB-E81EC3825E13}" type="datetimeFigureOut">
              <a:rPr lang="sk-SK" smtClean="0"/>
              <a:pPr/>
              <a:t>25.7.2014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D371A-FCF8-4F98-ACD2-A0068DA3A8E6}" type="slidenum">
              <a:rPr lang="sk-SK" smtClean="0"/>
              <a:pPr/>
              <a:t>‹#›</a:t>
            </a:fld>
            <a:endParaRPr lang="sk-SK"/>
          </a:p>
        </p:txBody>
      </p:sp>
    </p:spTree>
    <p:extLst>
      <p:ext uri="{BB962C8B-B14F-4D97-AF65-F5344CB8AC3E}">
        <p14:creationId xmlns="" xmlns:p14="http://schemas.microsoft.com/office/powerpoint/2010/main" val="418328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smtClean="0">
                <a:solidFill>
                  <a:schemeClr val="tx1"/>
                </a:solidFill>
                <a:effectLst/>
                <a:latin typeface="+mn-lt"/>
                <a:ea typeface="+mn-ea"/>
                <a:cs typeface="+mn-cs"/>
              </a:rPr>
              <a:t>Premature ventricular contractions (PVCs) are premature heartbeats originating from the ventricles of the heart. Premature ventricular contractions are premature because they occur before the regular heartbeat.</a:t>
            </a:r>
            <a:endParaRPr lang="sk-SK" sz="1200" b="0" i="0" kern="1200" dirty="0" smtClean="0">
              <a:solidFill>
                <a:schemeClr val="tx1"/>
              </a:solidFill>
              <a:effectLst/>
              <a:latin typeface="+mn-lt"/>
              <a:ea typeface="+mn-ea"/>
              <a:cs typeface="+mn-cs"/>
            </a:endParaRPr>
          </a:p>
          <a:p>
            <a:pPr marL="228600" indent="-228600">
              <a:buAutoNum type="arabicPeriod"/>
            </a:pPr>
            <a:r>
              <a:rPr lang="en-US" sz="1200" b="0" i="0" kern="1200" dirty="0" smtClean="0">
                <a:solidFill>
                  <a:schemeClr val="tx1"/>
                </a:solidFill>
                <a:effectLst/>
                <a:latin typeface="+mn-lt"/>
                <a:ea typeface="+mn-ea"/>
                <a:cs typeface="+mn-cs"/>
              </a:rPr>
              <a:t>The heart has four chambers. The upper two chambers are the atria, and the lower two chambers are the ventricles.</a:t>
            </a:r>
            <a:r>
              <a:rPr lang="sk-SK"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atria deliver blood to the ventricles, and the ventricles deliver blood to the lungs and to the rest of the body.</a:t>
            </a:r>
            <a:r>
              <a:rPr lang="sk-SK"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right ventricle delivers blood to the lungs while the left ventricle delivers blood to the rest of the body.</a:t>
            </a:r>
            <a:r>
              <a:rPr lang="sk-SK"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heartbeat (pulse) that we feel is caused by the contraction of the ventricles.</a:t>
            </a:r>
            <a:endParaRPr lang="sk-SK" sz="1200" b="0" i="0" kern="1200" dirty="0" smtClean="0">
              <a:solidFill>
                <a:schemeClr val="tx1"/>
              </a:solidFill>
              <a:effectLst/>
              <a:latin typeface="+mn-lt"/>
              <a:ea typeface="+mn-ea"/>
              <a:cs typeface="+mn-cs"/>
            </a:endParaRPr>
          </a:p>
          <a:p>
            <a:pPr marL="228600" indent="-228600">
              <a:buAutoNum type="arabicPeriod"/>
            </a:pPr>
            <a:r>
              <a:rPr lang="en-US" sz="1200" b="0" i="0" kern="1200" dirty="0" smtClean="0">
                <a:solidFill>
                  <a:schemeClr val="tx1"/>
                </a:solidFill>
                <a:effectLst/>
                <a:latin typeface="+mn-lt"/>
                <a:ea typeface="+mn-ea"/>
                <a:cs typeface="+mn-cs"/>
              </a:rPr>
              <a:t>The heartbeat is normally controlled by the electrical system of the heart. The electrical system of the heart consists of the sinoatrial (SA) node, the </a:t>
            </a:r>
            <a:r>
              <a:rPr lang="en-US" sz="1200" b="0" i="0" kern="1200" dirty="0" err="1" smtClean="0">
                <a:solidFill>
                  <a:schemeClr val="tx1"/>
                </a:solidFill>
                <a:effectLst/>
                <a:latin typeface="+mn-lt"/>
                <a:ea typeface="+mn-ea"/>
                <a:cs typeface="+mn-cs"/>
              </a:rPr>
              <a:t>atrioventricular</a:t>
            </a:r>
            <a:r>
              <a:rPr lang="en-US" sz="1200" b="0" i="0" kern="1200" dirty="0" smtClean="0">
                <a:solidFill>
                  <a:schemeClr val="tx1"/>
                </a:solidFill>
                <a:effectLst/>
                <a:latin typeface="+mn-lt"/>
                <a:ea typeface="+mn-ea"/>
                <a:cs typeface="+mn-cs"/>
              </a:rPr>
              <a:t> (AV) node and special tissues in the ventricles that conduct electricity.</a:t>
            </a:r>
            <a:r>
              <a:rPr lang="sk-SK" sz="1200" b="0" i="0" kern="1200" dirty="0" smtClean="0">
                <a:solidFill>
                  <a:schemeClr val="tx1"/>
                </a:solidFill>
                <a:effectLst/>
                <a:latin typeface="+mn-lt"/>
                <a:ea typeface="+mn-ea"/>
                <a:cs typeface="+mn-cs"/>
              </a:rPr>
              <a:t> </a:t>
            </a:r>
          </a:p>
          <a:p>
            <a:pPr marL="228600" indent="-228600">
              <a:buAutoNum type="arabicPeriod"/>
            </a:pPr>
            <a:r>
              <a:rPr lang="en-US" sz="1200" b="0" i="0" kern="1200" dirty="0" smtClean="0">
                <a:solidFill>
                  <a:schemeClr val="tx1"/>
                </a:solidFill>
                <a:effectLst/>
                <a:latin typeface="+mn-lt"/>
                <a:ea typeface="+mn-ea"/>
                <a:cs typeface="+mn-cs"/>
              </a:rPr>
              <a:t>The SA node is the heart's electrical pacemaker. It is a small patch of cells located in the wall of the right atrium; the frequency with which the SA node discharges electricity determines the rate at which the heart normally beats. The SA node keeps the heart beating in a regular manner. At rest, the frequency of the electrical discharges originating from the SA node is low, and the heart beats at the lower range of normal (60 to 80 beats/minute). During exercise or excitement, the frequency of discharges from the SA node increases, increasing the rate at which the heart beats. </a:t>
            </a:r>
            <a:endParaRPr lang="sk-SK" sz="1200" b="0" i="0" kern="1200" dirty="0" smtClean="0">
              <a:solidFill>
                <a:schemeClr val="tx1"/>
              </a:solidFill>
              <a:effectLst/>
              <a:latin typeface="+mn-lt"/>
              <a:ea typeface="+mn-ea"/>
              <a:cs typeface="+mn-cs"/>
            </a:endParaRPr>
          </a:p>
          <a:p>
            <a:pPr marL="228600" indent="-228600">
              <a:buAutoNum type="arabicPeriod"/>
            </a:pPr>
            <a:r>
              <a:rPr lang="en-US" sz="1200" b="0" i="0" kern="1200" dirty="0" smtClean="0">
                <a:solidFill>
                  <a:schemeClr val="tx1"/>
                </a:solidFill>
                <a:effectLst/>
                <a:latin typeface="+mn-lt"/>
                <a:ea typeface="+mn-ea"/>
                <a:cs typeface="+mn-cs"/>
              </a:rPr>
              <a:t>During a premature ventricular contraction, the ventricle electrically discharges (and contracts) prematurely before the normal electrical discharges arrive from the SA node. These premature discharges are due to electrical "irritability" of the heart muscle of the ventricles and can be caused by heart attacks, electrolyte imbalances, lack of oxygen, or medications. Immediately after a premature ventricular contraction, the electrical system of the heart resets. This resetting causes a brief pause in heartbeat, and some patients report feeling the heart briefly stopping after a premature ventricular contraction.</a:t>
            </a:r>
            <a:endParaRPr lang="sk-SK" sz="1200" b="0" i="0" kern="1200" dirty="0" smtClean="0">
              <a:solidFill>
                <a:schemeClr val="tx1"/>
              </a:solidFill>
              <a:effectLst/>
              <a:latin typeface="+mn-lt"/>
              <a:ea typeface="+mn-ea"/>
              <a:cs typeface="+mn-cs"/>
            </a:endParaRPr>
          </a:p>
          <a:p>
            <a:pPr marL="228600" indent="-228600">
              <a:buAutoNum type="arabicPeriod"/>
            </a:pPr>
            <a:r>
              <a:rPr lang="en-US" sz="1200" b="0" i="0" kern="1200" dirty="0" smtClean="0">
                <a:solidFill>
                  <a:schemeClr val="tx1"/>
                </a:solidFill>
                <a:effectLst/>
                <a:latin typeface="+mn-lt"/>
                <a:ea typeface="+mn-ea"/>
                <a:cs typeface="+mn-cs"/>
              </a:rPr>
              <a:t>Premature ventricular contractions are common. Many people have premature ventricular contractions without any symptoms. Premature ventricular contractions may be more common among older patients, patients with high blood pressure, and patients with heart disease. Premature ventricular contractions can also occur in young healthy individuals without heart disease or high blood pressure.</a:t>
            </a:r>
            <a:endParaRPr lang="sk-SK" sz="1200" b="0" i="0" kern="1200" dirty="0" smtClean="0">
              <a:solidFill>
                <a:schemeClr val="tx1"/>
              </a:solidFill>
              <a:effectLst/>
              <a:latin typeface="+mn-lt"/>
              <a:ea typeface="+mn-ea"/>
              <a:cs typeface="+mn-cs"/>
            </a:endParaRPr>
          </a:p>
          <a:p>
            <a:pPr marL="228600" indent="-228600">
              <a:buAutoNum type="arabicPeriod"/>
            </a:pPr>
            <a:r>
              <a:rPr lang="sk-SK" sz="1200" b="0" i="0" kern="1200" dirty="0" err="1" smtClean="0">
                <a:solidFill>
                  <a:schemeClr val="tx1"/>
                </a:solidFill>
                <a:effectLst/>
                <a:latin typeface="+mn-lt"/>
                <a:ea typeface="+mn-ea"/>
                <a:cs typeface="+mn-cs"/>
              </a:rPr>
              <a:t>The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causes</a:t>
            </a:r>
            <a:r>
              <a:rPr lang="sk-SK" sz="1200" b="0" i="0" kern="1200" dirty="0" smtClean="0">
                <a:solidFill>
                  <a:schemeClr val="tx1"/>
                </a:solidFill>
                <a:effectLst/>
                <a:latin typeface="+mn-lt"/>
                <a:ea typeface="+mn-ea"/>
                <a:cs typeface="+mn-cs"/>
              </a:rPr>
              <a:t> are:</a:t>
            </a:r>
            <a:r>
              <a:rPr lang="sk-SK" sz="1200" b="0" i="0" kern="1200" baseline="0" dirty="0" smtClean="0">
                <a:solidFill>
                  <a:schemeClr val="tx1"/>
                </a:solidFill>
                <a:effectLst/>
                <a:latin typeface="+mn-lt"/>
                <a:ea typeface="+mn-ea"/>
                <a:cs typeface="+mn-cs"/>
              </a:rPr>
              <a:t> HA, HBP, C, </a:t>
            </a:r>
            <a:r>
              <a:rPr lang="sk-SK" sz="1200" b="0" i="0" kern="1200" baseline="0" dirty="0" err="1" smtClean="0">
                <a:solidFill>
                  <a:schemeClr val="tx1"/>
                </a:solidFill>
                <a:effectLst/>
                <a:latin typeface="+mn-lt"/>
                <a:ea typeface="+mn-ea"/>
                <a:cs typeface="+mn-cs"/>
              </a:rPr>
              <a:t>DoHV</a:t>
            </a:r>
            <a:r>
              <a:rPr lang="sk-SK" sz="1200" b="0" i="0" kern="1200" baseline="0" dirty="0" smtClean="0">
                <a:solidFill>
                  <a:schemeClr val="tx1"/>
                </a:solidFill>
                <a:effectLst/>
                <a:latin typeface="+mn-lt"/>
                <a:ea typeface="+mn-ea"/>
                <a:cs typeface="+mn-cs"/>
              </a:rPr>
              <a:t>, HK-</a:t>
            </a:r>
            <a:r>
              <a:rPr lang="en-US" sz="1200" b="0" i="0" kern="1200" dirty="0" smtClean="0">
                <a:solidFill>
                  <a:schemeClr val="tx1"/>
                </a:solidFill>
                <a:effectLst/>
                <a:latin typeface="+mn-lt"/>
                <a:ea typeface="+mn-ea"/>
                <a:cs typeface="+mn-cs"/>
              </a:rPr>
              <a:t>low blood levels of potassium</a:t>
            </a:r>
            <a:r>
              <a:rPr lang="sk-SK" sz="1200" b="0" i="0" kern="1200" baseline="0" dirty="0" smtClean="0">
                <a:solidFill>
                  <a:schemeClr val="tx1"/>
                </a:solidFill>
                <a:effectLst/>
                <a:latin typeface="+mn-lt"/>
                <a:ea typeface="+mn-ea"/>
                <a:cs typeface="+mn-cs"/>
              </a:rPr>
              <a:t>, HM-</a:t>
            </a:r>
            <a:r>
              <a:rPr lang="en-US" sz="1200" b="0" i="0" kern="1200" dirty="0" smtClean="0">
                <a:solidFill>
                  <a:schemeClr val="tx1"/>
                </a:solidFill>
                <a:effectLst/>
                <a:latin typeface="+mn-lt"/>
                <a:ea typeface="+mn-ea"/>
                <a:cs typeface="+mn-cs"/>
              </a:rPr>
              <a:t>low blood levels of magnesium</a:t>
            </a:r>
            <a:r>
              <a:rPr lang="sk-SK" sz="1200" b="0" i="0" kern="1200" baseline="0" dirty="0" smtClean="0">
                <a:solidFill>
                  <a:schemeClr val="tx1"/>
                </a:solidFill>
                <a:effectLst/>
                <a:latin typeface="+mn-lt"/>
                <a:ea typeface="+mn-ea"/>
                <a:cs typeface="+mn-cs"/>
              </a:rPr>
              <a:t>, HP-</a:t>
            </a:r>
            <a:r>
              <a:rPr lang="en-US" sz="1200" b="0" i="0" kern="1200" dirty="0" smtClean="0">
                <a:solidFill>
                  <a:schemeClr val="tx1"/>
                </a:solidFill>
                <a:effectLst/>
                <a:latin typeface="+mn-lt"/>
                <a:ea typeface="+mn-ea"/>
                <a:cs typeface="+mn-cs"/>
              </a:rPr>
              <a:t>low amounts of oxygen in the blood</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M,EIoA</a:t>
            </a:r>
            <a:r>
              <a:rPr lang="sk-SK" sz="1200" b="0" i="0" kern="1200" baseline="0" dirty="0" smtClean="0">
                <a:solidFill>
                  <a:schemeClr val="tx1"/>
                </a:solidFill>
                <a:effectLst/>
                <a:latin typeface="+mn-lt"/>
                <a:ea typeface="+mn-ea"/>
                <a:cs typeface="+mn-cs"/>
              </a:rPr>
              <a:t>, ECI,SDU, MC-</a:t>
            </a:r>
            <a:r>
              <a:rPr lang="sk-SK" sz="1200" b="0" i="0" kern="1200" dirty="0" err="1" smtClean="0">
                <a:solidFill>
                  <a:schemeClr val="tx1"/>
                </a:solidFill>
                <a:effectLst/>
                <a:latin typeface="+mn-lt"/>
                <a:ea typeface="+mn-ea"/>
                <a:cs typeface="+mn-cs"/>
              </a:rPr>
              <a:t>heart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muscle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inflammation</a:t>
            </a:r>
            <a:r>
              <a:rPr lang="sk-SK" sz="1200" b="0" i="0" kern="1200" baseline="0" dirty="0" smtClean="0">
                <a:solidFill>
                  <a:schemeClr val="tx1"/>
                </a:solidFill>
                <a:effectLst/>
                <a:latin typeface="+mn-lt"/>
                <a:ea typeface="+mn-ea"/>
                <a:cs typeface="+mn-cs"/>
              </a:rPr>
              <a:t>, CC-</a:t>
            </a:r>
            <a:r>
              <a:rPr lang="sk-SK" sz="1200" b="0" i="0" kern="1200" dirty="0" err="1" smtClean="0">
                <a:solidFill>
                  <a:schemeClr val="tx1"/>
                </a:solidFill>
                <a:effectLst/>
                <a:latin typeface="+mn-lt"/>
                <a:ea typeface="+mn-ea"/>
                <a:cs typeface="+mn-cs"/>
              </a:rPr>
              <a:t>heart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muscle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injury</a:t>
            </a:r>
            <a:r>
              <a:rPr lang="sk-SK" sz="1200" b="0" i="0" kern="1200" baseline="0" dirty="0" smtClean="0">
                <a:solidFill>
                  <a:schemeClr val="tx1"/>
                </a:solidFill>
                <a:effectLst/>
                <a:latin typeface="+mn-lt"/>
                <a:ea typeface="+mn-ea"/>
                <a:cs typeface="+mn-cs"/>
              </a:rPr>
              <a:t>.</a:t>
            </a:r>
            <a:endParaRPr lang="sk-SK" dirty="0"/>
          </a:p>
        </p:txBody>
      </p:sp>
      <p:sp>
        <p:nvSpPr>
          <p:cNvPr id="4" name="Slide Number Placeholder 3"/>
          <p:cNvSpPr>
            <a:spLocks noGrp="1"/>
          </p:cNvSpPr>
          <p:nvPr>
            <p:ph type="sldNum" sz="quarter" idx="10"/>
          </p:nvPr>
        </p:nvSpPr>
        <p:spPr/>
        <p:txBody>
          <a:bodyPr/>
          <a:lstStyle/>
          <a:p>
            <a:fld id="{3ECD371A-FCF8-4F98-ACD2-A0068DA3A8E6}" type="slidenum">
              <a:rPr lang="sk-SK" smtClean="0"/>
              <a:pPr/>
              <a:t>25</a:t>
            </a:fld>
            <a:endParaRPr lang="sk-SK"/>
          </a:p>
        </p:txBody>
      </p:sp>
    </p:spTree>
    <p:extLst>
      <p:ext uri="{BB962C8B-B14F-4D97-AF65-F5344CB8AC3E}">
        <p14:creationId xmlns="" xmlns:p14="http://schemas.microsoft.com/office/powerpoint/2010/main" val="14930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smtClean="0"/>
              <a:t>Atrial</a:t>
            </a:r>
            <a:r>
              <a:rPr lang="sk-SK" dirty="0" smtClean="0"/>
              <a:t> </a:t>
            </a:r>
            <a:r>
              <a:rPr lang="sk-SK" dirty="0" err="1" smtClean="0"/>
              <a:t>fibrilation</a:t>
            </a:r>
            <a:r>
              <a:rPr lang="sk-SK" dirty="0" smtClean="0"/>
              <a:t> </a:t>
            </a:r>
            <a:r>
              <a:rPr lang="sk-SK" dirty="0" err="1" smtClean="0"/>
              <a:t>is</a:t>
            </a:r>
            <a:r>
              <a:rPr lang="sk-SK" dirty="0" smtClean="0"/>
              <a:t> </a:t>
            </a:r>
            <a:r>
              <a:rPr lang="en-US" sz="1200" b="0" i="0" kern="1200" dirty="0" smtClean="0">
                <a:solidFill>
                  <a:schemeClr val="tx1"/>
                </a:solidFill>
                <a:effectLst/>
                <a:latin typeface="+mn-lt"/>
                <a:ea typeface="+mn-ea"/>
                <a:cs typeface="+mn-cs"/>
              </a:rPr>
              <a:t>abnormal rhythm of the heart.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Normal</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heart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beats</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regulary</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say</a:t>
            </a:r>
            <a:r>
              <a:rPr lang="sk-SK" sz="1200" b="0" i="0" kern="1200" baseline="0" dirty="0" smtClean="0">
                <a:solidFill>
                  <a:schemeClr val="tx1"/>
                </a:solidFill>
                <a:effectLst/>
                <a:latin typeface="+mn-lt"/>
                <a:ea typeface="+mn-ea"/>
                <a:cs typeface="+mn-cs"/>
              </a:rPr>
              <a:t> 60 </a:t>
            </a:r>
            <a:r>
              <a:rPr lang="sk-SK" sz="1200" b="0" i="0" kern="1200" baseline="0" dirty="0" err="1" smtClean="0">
                <a:solidFill>
                  <a:schemeClr val="tx1"/>
                </a:solidFill>
                <a:effectLst/>
                <a:latin typeface="+mn-lt"/>
                <a:ea typeface="+mn-ea"/>
                <a:cs typeface="+mn-cs"/>
              </a:rPr>
              <a:t>beats</a:t>
            </a:r>
            <a:r>
              <a:rPr lang="sk-SK" sz="1200" b="0" i="0" kern="1200" baseline="0" dirty="0" smtClean="0">
                <a:solidFill>
                  <a:schemeClr val="tx1"/>
                </a:solidFill>
                <a:effectLst/>
                <a:latin typeface="+mn-lt"/>
                <a:ea typeface="+mn-ea"/>
                <a:cs typeface="+mn-cs"/>
              </a:rPr>
              <a:t>/</a:t>
            </a:r>
            <a:r>
              <a:rPr lang="sk-SK" sz="1200" b="0" i="0" kern="1200" baseline="0" dirty="0" err="1" smtClean="0">
                <a:solidFill>
                  <a:schemeClr val="tx1"/>
                </a:solidFill>
                <a:effectLst/>
                <a:latin typeface="+mn-lt"/>
                <a:ea typeface="+mn-ea"/>
                <a:cs typeface="+mn-cs"/>
              </a:rPr>
              <a:t>minute</a:t>
            </a:r>
            <a:r>
              <a:rPr lang="sk-SK"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regular rhythm occurs as a result of regular electrical discharges (currents) that travel through the heart and cause the muscle of the heart to contract. In atrial fibrillation, the electrical discharges are irregular and rapid and, as a result, the heart beats irregularly and, usually, rapidly. The ventricles must deliver enough blood to the body for the body to function normally. The amount of blood that is pumped depends on several factors. The most important factor is the rate of contraction of the heart</a:t>
            </a:r>
            <a:r>
              <a:rPr lang="sk-SK" sz="1200" b="0" i="0" kern="1200" dirty="0" smtClean="0">
                <a:solidFill>
                  <a:schemeClr val="tx1"/>
                </a:solidFill>
                <a:effectLst/>
                <a:latin typeface="+mn-lt"/>
                <a:ea typeface="+mn-ea"/>
                <a:cs typeface="+mn-cs"/>
              </a:rPr>
              <a:t>.</a:t>
            </a:r>
            <a:r>
              <a:rPr lang="sk-SK"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With each beat of the heart, an electrical discharge (current) passes through the electrical system of the heart. The electrical discharge causes the muscle of the atria and ventricles to contract and pump blood. The electrical system of the heart consists of the SA node (sinoatrial node), the AV node (</a:t>
            </a:r>
            <a:r>
              <a:rPr lang="en-US" sz="1200" b="0" i="0" kern="1200" dirty="0" err="1" smtClean="0">
                <a:solidFill>
                  <a:schemeClr val="tx1"/>
                </a:solidFill>
                <a:effectLst/>
                <a:latin typeface="+mn-lt"/>
                <a:ea typeface="+mn-ea"/>
                <a:cs typeface="+mn-cs"/>
              </a:rPr>
              <a:t>atrioventricular</a:t>
            </a:r>
            <a:r>
              <a:rPr lang="en-US" sz="1200" b="0" i="0" kern="1200" dirty="0" smtClean="0">
                <a:solidFill>
                  <a:schemeClr val="tx1"/>
                </a:solidFill>
                <a:effectLst/>
                <a:latin typeface="+mn-lt"/>
                <a:ea typeface="+mn-ea"/>
                <a:cs typeface="+mn-cs"/>
              </a:rPr>
              <a:t> node) and special tissues in the atria and the ventricles that conduct the current. The electrical current passes from the SA node, through the special tissues of the atria and into the AV node. The AV node serves as an electrical relay station between the atria and the ventricles. Electrical signals from the atria must pass through the AV node to reach the ventricles. The electrical discharges from the SA node cause the atria to contract and pump blood into the ventricles. The same discharges then pass through the AV node to reach the ventricles</a:t>
            </a:r>
            <a:r>
              <a:rPr lang="sk-SK"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In a normal heart, the rate of atrial contraction is the same as the rate of ventricular contraction. During atrial fibrillation, electrical discharges are not generated solely by the SA node. Instead, electrical discharges come from other parts of the atria. These abnormal discharges are rapid and irregular and may exceed 350 discharges per minute. The rapid and irregular discharges cause ineffective contractions of the atria. Even at an average rate of 150/minute, the ventricles may not have enough time to fill maximally with blood before the next contraction, particularly without the normal contraction of the atria. Thus, atrial fibrillation decreases the amount of blood pumped by the ventricles because of their rapid rate of contraction and the absence of normal atrial contractions.</a:t>
            </a:r>
            <a:endParaRPr lang="sk-SK" dirty="0"/>
          </a:p>
        </p:txBody>
      </p:sp>
      <p:sp>
        <p:nvSpPr>
          <p:cNvPr id="4" name="Slide Number Placeholder 3"/>
          <p:cNvSpPr>
            <a:spLocks noGrp="1"/>
          </p:cNvSpPr>
          <p:nvPr>
            <p:ph type="sldNum" sz="quarter" idx="10"/>
          </p:nvPr>
        </p:nvSpPr>
        <p:spPr/>
        <p:txBody>
          <a:bodyPr/>
          <a:lstStyle/>
          <a:p>
            <a:fld id="{3ECD371A-FCF8-4F98-ACD2-A0068DA3A8E6}" type="slidenum">
              <a:rPr lang="sk-SK" smtClean="0"/>
              <a:pPr/>
              <a:t>27</a:t>
            </a:fld>
            <a:endParaRPr lang="sk-SK"/>
          </a:p>
        </p:txBody>
      </p:sp>
    </p:spTree>
    <p:extLst>
      <p:ext uri="{BB962C8B-B14F-4D97-AF65-F5344CB8AC3E}">
        <p14:creationId xmlns="" xmlns:p14="http://schemas.microsoft.com/office/powerpoint/2010/main" val="375469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paroxysmal supraventricular tachycardia (PSVT), abnormal conduction of that electricity causes the atrium, and secondarily the ventricles, to beat very rapidly. It is referred to as paroxysmal, because the rapid rate can occur sporadically and without warning and may also stop on its own. The rapid heartbeat may last a few seconds or many hours. Often the PSVT resolves before the patient reaches a health care professional. In many patients with PSVT, there is a problem in the AV node and instead of having just one pathway for electricity to travel to the ventricle, there are two. This allows electricity to circle back and cause the atrium to beat more quickly than it should normally. PSVT is one of many electrical abnormalities that cause the atrium to beat too quickly. </a:t>
            </a:r>
            <a:r>
              <a:rPr lang="sk-SK" sz="1200" b="0" i="0" kern="1200" dirty="0" smtClean="0">
                <a:solidFill>
                  <a:schemeClr val="tx1"/>
                </a:solidFill>
                <a:effectLst/>
                <a:latin typeface="+mn-lt"/>
                <a:ea typeface="+mn-ea"/>
                <a:cs typeface="+mn-cs"/>
              </a:rPr>
              <a:t>O</a:t>
            </a:r>
            <a:r>
              <a:rPr lang="en-US" sz="1200" b="0" i="0" kern="1200" dirty="0" err="1" smtClean="0">
                <a:solidFill>
                  <a:schemeClr val="tx1"/>
                </a:solidFill>
                <a:effectLst/>
                <a:latin typeface="+mn-lt"/>
                <a:ea typeface="+mn-ea"/>
                <a:cs typeface="+mn-cs"/>
              </a:rPr>
              <a:t>nce</a:t>
            </a:r>
            <a:r>
              <a:rPr lang="en-US" sz="1200" b="0" i="0" kern="1200" dirty="0" smtClean="0">
                <a:solidFill>
                  <a:schemeClr val="tx1"/>
                </a:solidFill>
                <a:effectLst/>
                <a:latin typeface="+mn-lt"/>
                <a:ea typeface="+mn-ea"/>
                <a:cs typeface="+mn-cs"/>
              </a:rPr>
              <a:t> the heart starts to beat quickly, there is no way of predicting if and when it will return to normal rhythm on its own.</a:t>
            </a:r>
            <a:endParaRPr lang="sk-SK" dirty="0"/>
          </a:p>
        </p:txBody>
      </p:sp>
      <p:sp>
        <p:nvSpPr>
          <p:cNvPr id="4" name="Slide Number Placeholder 3"/>
          <p:cNvSpPr>
            <a:spLocks noGrp="1"/>
          </p:cNvSpPr>
          <p:nvPr>
            <p:ph type="sldNum" sz="quarter" idx="10"/>
          </p:nvPr>
        </p:nvSpPr>
        <p:spPr/>
        <p:txBody>
          <a:bodyPr/>
          <a:lstStyle/>
          <a:p>
            <a:fld id="{3ECD371A-FCF8-4F98-ACD2-A0068DA3A8E6}" type="slidenum">
              <a:rPr lang="sk-SK" smtClean="0"/>
              <a:pPr/>
              <a:t>29</a:t>
            </a:fld>
            <a:endParaRPr lang="sk-SK"/>
          </a:p>
        </p:txBody>
      </p:sp>
    </p:spTree>
    <p:extLst>
      <p:ext uri="{BB962C8B-B14F-4D97-AF65-F5344CB8AC3E}">
        <p14:creationId xmlns="" xmlns:p14="http://schemas.microsoft.com/office/powerpoint/2010/main" val="104122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electrocardiogram (EKG or ECG) is a brief recording of the heart's electrical discharges. EKGs can be performed in the doctors offices, clinics, and hospital emergency rooms.</a:t>
            </a:r>
            <a:r>
              <a:rPr lang="sk-SK"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Holter</a:t>
            </a:r>
            <a:r>
              <a:rPr lang="en-US" sz="1200" b="0" i="0" kern="1200" dirty="0" smtClean="0">
                <a:solidFill>
                  <a:schemeClr val="tx1"/>
                </a:solidFill>
                <a:effectLst/>
                <a:latin typeface="+mn-lt"/>
                <a:ea typeface="+mn-ea"/>
                <a:cs typeface="+mn-cs"/>
              </a:rPr>
              <a:t> monitor is a continuous recording of the heart's rhythm for 24 hours.</a:t>
            </a:r>
            <a:r>
              <a:rPr lang="sk-SK"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Holter</a:t>
            </a:r>
            <a:r>
              <a:rPr lang="en-US" sz="1200" b="0" i="0" kern="1200" dirty="0" smtClean="0">
                <a:solidFill>
                  <a:schemeClr val="tx1"/>
                </a:solidFill>
                <a:effectLst/>
                <a:latin typeface="+mn-lt"/>
                <a:ea typeface="+mn-ea"/>
                <a:cs typeface="+mn-cs"/>
              </a:rPr>
              <a:t> monitoring </a:t>
            </a:r>
            <a:r>
              <a:rPr lang="sk-SK" sz="1200" b="0" i="0" kern="1200" dirty="0" err="1" smtClean="0">
                <a:solidFill>
                  <a:schemeClr val="tx1"/>
                </a:solidFill>
                <a:effectLst/>
                <a:latin typeface="+mn-lt"/>
                <a:ea typeface="+mn-ea"/>
                <a:cs typeface="+mn-cs"/>
              </a:rPr>
              <a:t>could</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be</a:t>
            </a:r>
            <a:r>
              <a:rPr lang="sk-SK"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necessary to detect the Heart arrhythmia</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because</a:t>
            </a:r>
            <a:r>
              <a:rPr lang="sk-SK" sz="1200" b="0" i="0" kern="1200" baseline="0" dirty="0" smtClean="0">
                <a:solidFill>
                  <a:schemeClr val="tx1"/>
                </a:solidFill>
                <a:effectLst/>
                <a:latin typeface="+mn-lt"/>
                <a:ea typeface="+mn-ea"/>
                <a:cs typeface="+mn-cs"/>
              </a:rPr>
              <a:t> in </a:t>
            </a:r>
            <a:r>
              <a:rPr lang="sk-SK" sz="1200" b="0" i="0" kern="1200" baseline="0" dirty="0" err="1" smtClean="0">
                <a:solidFill>
                  <a:schemeClr val="tx1"/>
                </a:solidFill>
                <a:effectLst/>
                <a:latin typeface="+mn-lt"/>
                <a:ea typeface="+mn-ea"/>
                <a:cs typeface="+mn-cs"/>
              </a:rPr>
              <a:t>case</a:t>
            </a:r>
            <a:r>
              <a:rPr lang="sk-SK" sz="1200" b="0" i="0" kern="1200" baseline="0" dirty="0" smtClean="0">
                <a:solidFill>
                  <a:schemeClr val="tx1"/>
                </a:solidFill>
                <a:effectLst/>
                <a:latin typeface="+mn-lt"/>
                <a:ea typeface="+mn-ea"/>
                <a:cs typeface="+mn-cs"/>
              </a:rPr>
              <a:t> of EKG </a:t>
            </a:r>
            <a:r>
              <a:rPr lang="sk-SK" sz="1200" b="0" i="0" kern="1200" baseline="0" dirty="0" err="1" smtClean="0">
                <a:solidFill>
                  <a:schemeClr val="tx1"/>
                </a:solidFill>
                <a:effectLst/>
                <a:latin typeface="+mn-lt"/>
                <a:ea typeface="+mn-ea"/>
                <a:cs typeface="+mn-cs"/>
              </a:rPr>
              <a:t>arrhytmia</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doesn</a:t>
            </a:r>
            <a:r>
              <a:rPr lang="en-US" sz="1200" b="0" i="0" kern="1200" dirty="0" smtClean="0">
                <a:solidFill>
                  <a:schemeClr val="tx1"/>
                </a:solidFill>
                <a:effectLst/>
                <a:latin typeface="+mn-lt"/>
                <a:ea typeface="+mn-ea"/>
                <a:cs typeface="+mn-cs"/>
              </a:rPr>
              <a:t>'</a:t>
            </a:r>
            <a:r>
              <a:rPr lang="sk-SK" sz="1200" b="0" i="0" kern="1200" baseline="0" dirty="0" smtClean="0">
                <a:solidFill>
                  <a:schemeClr val="tx1"/>
                </a:solidFill>
                <a:effectLst/>
                <a:latin typeface="+mn-lt"/>
                <a:ea typeface="+mn-ea"/>
                <a:cs typeface="+mn-cs"/>
              </a:rPr>
              <a:t>t </a:t>
            </a:r>
            <a:r>
              <a:rPr lang="sk-SK" sz="1200" b="0" i="0" kern="1200" baseline="0" dirty="0" err="1" smtClean="0">
                <a:solidFill>
                  <a:schemeClr val="tx1"/>
                </a:solidFill>
                <a:effectLst/>
                <a:latin typeface="+mn-lt"/>
                <a:ea typeface="+mn-ea"/>
                <a:cs typeface="+mn-cs"/>
              </a:rPr>
              <a:t>have</a:t>
            </a:r>
            <a:r>
              <a:rPr lang="sk-SK" sz="1200" b="0" i="0" kern="1200" baseline="0" dirty="0" smtClean="0">
                <a:solidFill>
                  <a:schemeClr val="tx1"/>
                </a:solidFill>
                <a:effectLst/>
                <a:latin typeface="+mn-lt"/>
                <a:ea typeface="+mn-ea"/>
                <a:cs typeface="+mn-cs"/>
              </a:rPr>
              <a:t> to </a:t>
            </a:r>
            <a:r>
              <a:rPr lang="sk-SK" sz="1200" b="0" i="0" kern="1200" baseline="0" dirty="0" err="1" smtClean="0">
                <a:solidFill>
                  <a:schemeClr val="tx1"/>
                </a:solidFill>
                <a:effectLst/>
                <a:latin typeface="+mn-lt"/>
                <a:ea typeface="+mn-ea"/>
                <a:cs typeface="+mn-cs"/>
              </a:rPr>
              <a:t>accur</a:t>
            </a:r>
            <a:r>
              <a:rPr lang="sk-SK" sz="1200" b="0" i="0" kern="1200" baseline="0" dirty="0" smtClean="0">
                <a:solidFill>
                  <a:schemeClr val="tx1"/>
                </a:solidFill>
                <a:effectLst/>
                <a:latin typeface="+mn-lt"/>
                <a:ea typeface="+mn-ea"/>
                <a:cs typeface="+mn-cs"/>
              </a:rPr>
              <a:t> in </a:t>
            </a:r>
            <a:r>
              <a:rPr lang="sk-SK" sz="1200" b="0" i="0" kern="1200" baseline="0" dirty="0" err="1" smtClean="0">
                <a:solidFill>
                  <a:schemeClr val="tx1"/>
                </a:solidFill>
                <a:effectLst/>
                <a:latin typeface="+mn-lt"/>
                <a:ea typeface="+mn-ea"/>
                <a:cs typeface="+mn-cs"/>
              </a:rPr>
              <a:t>doctors</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office</a:t>
            </a:r>
            <a:r>
              <a:rPr lang="sk-SK" sz="1200" b="0" i="0" kern="1200" baseline="0" dirty="0" smtClean="0">
                <a:solidFill>
                  <a:schemeClr val="tx1"/>
                </a:solidFill>
                <a:effectLst/>
                <a:latin typeface="+mn-lt"/>
                <a:ea typeface="+mn-ea"/>
                <a:cs typeface="+mn-cs"/>
              </a:rPr>
              <a:t>.</a:t>
            </a:r>
          </a:p>
          <a:p>
            <a:r>
              <a:rPr lang="en-US" dirty="0" smtClean="0"/>
              <a:t>Echocardiography uses ultrasound waves to produce images of the heart's chambers and valves and the lining around the heart (pericardium). Echocardiography is useful in measuring the size of the heart chambers, the forcefulness of heart ventricle contractions, the thickness of the heart muscles, and the functioning of the heart valves.</a:t>
            </a:r>
            <a:endParaRPr lang="sk-SK" dirty="0" smtClean="0"/>
          </a:p>
          <a:p>
            <a:r>
              <a:rPr lang="en-US" sz="1200" b="0" i="0" kern="1200" dirty="0" smtClean="0">
                <a:solidFill>
                  <a:schemeClr val="tx1"/>
                </a:solidFill>
                <a:effectLst/>
                <a:latin typeface="+mn-lt"/>
                <a:ea typeface="+mn-ea"/>
                <a:cs typeface="+mn-cs"/>
              </a:rPr>
              <a:t>Exercise cardiac stress testing (ECST) is the most widely used cardiac stress test. The patient exercises on a treadmill according to a standardized protocol with progressive increases in the speed and elevation of the treadmill</a:t>
            </a:r>
            <a:r>
              <a:rPr lang="sk-SK" sz="1200" b="0" i="0" kern="1200" dirty="0" smtClean="0">
                <a:solidFill>
                  <a:schemeClr val="tx1"/>
                </a:solidFill>
                <a:effectLst/>
                <a:latin typeface="+mn-lt"/>
                <a:ea typeface="+mn-ea"/>
                <a:cs typeface="+mn-cs"/>
              </a:rPr>
              <a:t>.</a:t>
            </a:r>
          </a:p>
          <a:p>
            <a:r>
              <a:rPr lang="sk-SK" sz="1200" b="0" i="0" kern="1200" dirty="0" err="1" smtClean="0">
                <a:solidFill>
                  <a:schemeClr val="tx1"/>
                </a:solidFill>
                <a:effectLst/>
                <a:latin typeface="+mn-lt"/>
                <a:ea typeface="+mn-ea"/>
                <a:cs typeface="+mn-cs"/>
              </a:rPr>
              <a:t>Blood</a:t>
            </a:r>
            <a:r>
              <a:rPr lang="sk-SK" sz="1200" b="0" i="0" kern="1200" baseline="0" dirty="0" smtClean="0">
                <a:solidFill>
                  <a:schemeClr val="tx1"/>
                </a:solidFill>
                <a:effectLst/>
                <a:latin typeface="+mn-lt"/>
                <a:ea typeface="+mn-ea"/>
                <a:cs typeface="+mn-cs"/>
              </a:rPr>
              <a:t> test </a:t>
            </a:r>
            <a:r>
              <a:rPr lang="sk-SK" sz="1200" b="0" i="0" kern="1200" baseline="0" dirty="0" err="1" smtClean="0">
                <a:solidFill>
                  <a:schemeClr val="tx1"/>
                </a:solidFill>
                <a:effectLst/>
                <a:latin typeface="+mn-lt"/>
                <a:ea typeface="+mn-ea"/>
                <a:cs typeface="+mn-cs"/>
              </a:rPr>
              <a:t>can</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diagnose</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levels</a:t>
            </a:r>
            <a:r>
              <a:rPr lang="sk-SK" sz="1200" b="0" i="0" kern="1200" baseline="0" dirty="0" smtClean="0">
                <a:solidFill>
                  <a:schemeClr val="tx1"/>
                </a:solidFill>
                <a:effectLst/>
                <a:latin typeface="+mn-lt"/>
                <a:ea typeface="+mn-ea"/>
                <a:cs typeface="+mn-cs"/>
              </a:rPr>
              <a:t> of </a:t>
            </a:r>
            <a:r>
              <a:rPr lang="sk-SK" sz="1200" b="0" i="0" kern="1200" baseline="0" dirty="0" err="1" smtClean="0">
                <a:solidFill>
                  <a:schemeClr val="tx1"/>
                </a:solidFill>
                <a:effectLst/>
                <a:latin typeface="+mn-lt"/>
                <a:ea typeface="+mn-ea"/>
                <a:cs typeface="+mn-cs"/>
              </a:rPr>
              <a:t>pottasium</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magnesium</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blood</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oxygenation</a:t>
            </a:r>
            <a:r>
              <a:rPr lang="sk-SK" sz="1200" b="0" i="0" kern="1200" baseline="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levels</a:t>
            </a:r>
            <a:r>
              <a:rPr lang="sk-SK" sz="1200" b="0" i="0" kern="1200" dirty="0" smtClean="0">
                <a:solidFill>
                  <a:schemeClr val="tx1"/>
                </a:solidFill>
                <a:effectLst/>
                <a:latin typeface="+mn-lt"/>
                <a:ea typeface="+mn-ea"/>
                <a:cs typeface="+mn-cs"/>
              </a:rPr>
              <a:t> of </a:t>
            </a:r>
            <a:r>
              <a:rPr lang="sk-SK" sz="1200" b="0" i="0" kern="1200" dirty="0" err="1" smtClean="0">
                <a:solidFill>
                  <a:schemeClr val="tx1"/>
                </a:solidFill>
                <a:effectLst/>
                <a:latin typeface="+mn-lt"/>
                <a:ea typeface="+mn-ea"/>
                <a:cs typeface="+mn-cs"/>
              </a:rPr>
              <a:t>cardiac</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enzymes</a:t>
            </a:r>
            <a:r>
              <a:rPr lang="sk-SK" sz="1200" b="0" i="0" kern="1200" dirty="0" smtClean="0">
                <a:solidFill>
                  <a:schemeClr val="tx1"/>
                </a:solidFill>
                <a:effectLst/>
                <a:latin typeface="+mn-lt"/>
                <a:ea typeface="+mn-ea"/>
                <a:cs typeface="+mn-cs"/>
              </a:rPr>
              <a:t>.</a:t>
            </a:r>
            <a:endParaRPr lang="sk-SK" dirty="0"/>
          </a:p>
        </p:txBody>
      </p:sp>
      <p:sp>
        <p:nvSpPr>
          <p:cNvPr id="4" name="Slide Number Placeholder 3"/>
          <p:cNvSpPr>
            <a:spLocks noGrp="1"/>
          </p:cNvSpPr>
          <p:nvPr>
            <p:ph type="sldNum" sz="quarter" idx="10"/>
          </p:nvPr>
        </p:nvSpPr>
        <p:spPr/>
        <p:txBody>
          <a:bodyPr/>
          <a:lstStyle/>
          <a:p>
            <a:fld id="{3ECD371A-FCF8-4F98-ACD2-A0068DA3A8E6}" type="slidenum">
              <a:rPr lang="sk-SK" smtClean="0"/>
              <a:pPr/>
              <a:t>31</a:t>
            </a:fld>
            <a:endParaRPr lang="sk-SK"/>
          </a:p>
        </p:txBody>
      </p:sp>
    </p:spTree>
    <p:extLst>
      <p:ext uri="{BB962C8B-B14F-4D97-AF65-F5344CB8AC3E}">
        <p14:creationId xmlns="" xmlns:p14="http://schemas.microsoft.com/office/powerpoint/2010/main" val="21367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smtClean="0"/>
              <a:t>Antiarrhythmia</a:t>
            </a:r>
            <a:r>
              <a:rPr lang="sk-SK" dirty="0" smtClean="0"/>
              <a:t> </a:t>
            </a:r>
            <a:r>
              <a:rPr lang="sk-SK" dirty="0" err="1" smtClean="0"/>
              <a:t>medications</a:t>
            </a:r>
            <a:r>
              <a:rPr lang="sk-SK" dirty="0" smtClean="0"/>
              <a:t> </a:t>
            </a:r>
            <a:r>
              <a:rPr lang="sk-SK" dirty="0" err="1" smtClean="0"/>
              <a:t>such</a:t>
            </a:r>
            <a:r>
              <a:rPr lang="sk-SK" baseline="0" dirty="0" smtClean="0"/>
              <a:t> as </a:t>
            </a:r>
            <a:r>
              <a:rPr lang="sk-SK" sz="1200" b="0" i="0" kern="1200" dirty="0" smtClean="0">
                <a:solidFill>
                  <a:schemeClr val="tx1"/>
                </a:solidFill>
                <a:effectLst/>
                <a:latin typeface="+mn-lt"/>
                <a:ea typeface="+mn-ea"/>
                <a:cs typeface="+mn-cs"/>
              </a:rPr>
              <a:t>beta-</a:t>
            </a:r>
            <a:r>
              <a:rPr lang="sk-SK" sz="1200" b="0" i="0" kern="1200" dirty="0" err="1" smtClean="0">
                <a:solidFill>
                  <a:schemeClr val="tx1"/>
                </a:solidFill>
                <a:effectLst/>
                <a:latin typeface="+mn-lt"/>
                <a:ea typeface="+mn-ea"/>
                <a:cs typeface="+mn-cs"/>
              </a:rPr>
              <a:t>blockers</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Others</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for</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correction</a:t>
            </a:r>
            <a:r>
              <a:rPr lang="sk-SK" sz="1200" b="0" i="0" kern="1200" dirty="0" smtClean="0">
                <a:solidFill>
                  <a:schemeClr val="tx1"/>
                </a:solidFill>
                <a:effectLst/>
                <a:latin typeface="+mn-lt"/>
                <a:ea typeface="+mn-ea"/>
                <a:cs typeface="+mn-cs"/>
              </a:rPr>
              <a:t> of </a:t>
            </a:r>
            <a:r>
              <a:rPr lang="sk-SK" sz="1200" b="0" i="0" kern="1200" dirty="0" err="1" smtClean="0">
                <a:solidFill>
                  <a:schemeClr val="tx1"/>
                </a:solidFill>
                <a:effectLst/>
                <a:latin typeface="+mn-lt"/>
                <a:ea typeface="+mn-ea"/>
                <a:cs typeface="+mn-cs"/>
              </a:rPr>
              <a:t>hyperthyroidism</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magnesium</a:t>
            </a:r>
            <a:r>
              <a:rPr lang="sk-SK" sz="1200" b="0" i="0" kern="1200" dirty="0" smtClean="0">
                <a:solidFill>
                  <a:schemeClr val="tx1"/>
                </a:solidFill>
                <a:effectLst/>
                <a:latin typeface="+mn-lt"/>
                <a:ea typeface="+mn-ea"/>
                <a:cs typeface="+mn-cs"/>
              </a:rPr>
              <a:t> and</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pottasium</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levels</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blood</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pressure</a:t>
            </a:r>
            <a:r>
              <a:rPr lang="sk-SK" sz="1200" b="0" i="0" kern="1200" baseline="0" dirty="0" smtClean="0">
                <a:solidFill>
                  <a:schemeClr val="tx1"/>
                </a:solidFill>
                <a:effectLst/>
                <a:latin typeface="+mn-lt"/>
                <a:ea typeface="+mn-ea"/>
                <a:cs typeface="+mn-cs"/>
              </a:rPr>
              <a:t>.</a:t>
            </a:r>
            <a:endParaRPr lang="sk-SK" dirty="0"/>
          </a:p>
        </p:txBody>
      </p:sp>
      <p:sp>
        <p:nvSpPr>
          <p:cNvPr id="4" name="Slide Number Placeholder 3"/>
          <p:cNvSpPr>
            <a:spLocks noGrp="1"/>
          </p:cNvSpPr>
          <p:nvPr>
            <p:ph type="sldNum" sz="quarter" idx="10"/>
          </p:nvPr>
        </p:nvSpPr>
        <p:spPr/>
        <p:txBody>
          <a:bodyPr/>
          <a:lstStyle/>
          <a:p>
            <a:fld id="{3ECD371A-FCF8-4F98-ACD2-A0068DA3A8E6}" type="slidenum">
              <a:rPr lang="sk-SK" smtClean="0"/>
              <a:pPr/>
              <a:t>33</a:t>
            </a:fld>
            <a:endParaRPr lang="sk-SK"/>
          </a:p>
        </p:txBody>
      </p:sp>
    </p:spTree>
    <p:extLst>
      <p:ext uri="{BB962C8B-B14F-4D97-AF65-F5344CB8AC3E}">
        <p14:creationId xmlns="" xmlns:p14="http://schemas.microsoft.com/office/powerpoint/2010/main" val="290837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k-S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AE5E232B-906E-4611-816D-40D3D3D407EF}"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238629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AE5E232B-906E-4611-816D-40D3D3D407EF}"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358944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AE5E232B-906E-4611-816D-40D3D3D407EF}"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57088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AE5E232B-906E-4611-816D-40D3D3D407EF}"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104584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E232B-906E-4611-816D-40D3D3D407EF}"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28643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AE5E232B-906E-4611-816D-40D3D3D407EF}" type="datetimeFigureOut">
              <a:rPr lang="sk-SK" smtClean="0"/>
              <a:pPr/>
              <a:t>25.7.2014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266260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AE5E232B-906E-4611-816D-40D3D3D407EF}" type="datetimeFigureOut">
              <a:rPr lang="sk-SK" smtClean="0"/>
              <a:pPr/>
              <a:t>25.7.2014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190254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AE5E232B-906E-4611-816D-40D3D3D407EF}" type="datetimeFigureOut">
              <a:rPr lang="sk-SK" smtClean="0"/>
              <a:pPr/>
              <a:t>25.7.2014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210720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E232B-906E-4611-816D-40D3D3D407EF}" type="datetimeFigureOut">
              <a:rPr lang="sk-SK" smtClean="0"/>
              <a:pPr/>
              <a:t>25.7.2014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183456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E232B-906E-4611-816D-40D3D3D407EF}" type="datetimeFigureOut">
              <a:rPr lang="sk-SK" smtClean="0"/>
              <a:pPr/>
              <a:t>25.7.2014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22680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E232B-906E-4611-816D-40D3D3D407EF}" type="datetimeFigureOut">
              <a:rPr lang="sk-SK" smtClean="0"/>
              <a:pPr/>
              <a:t>25.7.2014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177797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E232B-906E-4611-816D-40D3D3D407EF}" type="datetimeFigureOut">
              <a:rPr lang="sk-SK" smtClean="0"/>
              <a:pPr/>
              <a:t>25.7.2014</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171E2-79B6-4E6D-82A3-32C65535EAC2}" type="slidenum">
              <a:rPr lang="sk-SK" smtClean="0"/>
              <a:pPr/>
              <a:t>‹#›</a:t>
            </a:fld>
            <a:endParaRPr lang="sk-SK"/>
          </a:p>
        </p:txBody>
      </p:sp>
    </p:spTree>
    <p:extLst>
      <p:ext uri="{BB962C8B-B14F-4D97-AF65-F5344CB8AC3E}">
        <p14:creationId xmlns="" xmlns:p14="http://schemas.microsoft.com/office/powerpoint/2010/main" val="151230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866342" y="3255672"/>
            <a:ext cx="1596900" cy="1596900"/>
          </a:xfrm>
          <a:prstGeom prst="rect">
            <a:avLst/>
          </a:prstGeom>
        </p:spPr>
      </p:pic>
      <p:pic>
        <p:nvPicPr>
          <p:cNvPr id="32" name="Picture 31"/>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328260" y="1299307"/>
            <a:ext cx="1596900" cy="1596900"/>
          </a:xfrm>
          <a:prstGeom prst="rect">
            <a:avLst/>
          </a:prstGeom>
        </p:spPr>
      </p:pic>
      <p:pic>
        <p:nvPicPr>
          <p:cNvPr id="31" name="Picture 30"/>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2155356" y="928209"/>
            <a:ext cx="1596900" cy="1596900"/>
          </a:xfrm>
          <a:prstGeom prst="rect">
            <a:avLst/>
          </a:prstGeom>
        </p:spPr>
      </p:pic>
      <p:pic>
        <p:nvPicPr>
          <p:cNvPr id="34" name="Picture 33"/>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6896158" y="3608558"/>
            <a:ext cx="1596900" cy="1596900"/>
          </a:xfrm>
          <a:prstGeom prst="rect">
            <a:avLst/>
          </a:prstGeom>
        </p:spPr>
      </p:pic>
      <p:pic>
        <p:nvPicPr>
          <p:cNvPr id="4" name="Picture 3"/>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7289442" y="1527769"/>
            <a:ext cx="3179646" cy="3749775"/>
          </a:xfrm>
          <a:prstGeom prst="rect">
            <a:avLst/>
          </a:prstGeom>
        </p:spPr>
      </p:pic>
      <p:pic>
        <p:nvPicPr>
          <p:cNvPr id="29" name="Picture 28"/>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7589597" y="1627897"/>
            <a:ext cx="1596900" cy="1596900"/>
          </a:xfrm>
          <a:prstGeom prst="rect">
            <a:avLst/>
          </a:prstGeom>
        </p:spPr>
      </p:pic>
      <p:pic>
        <p:nvPicPr>
          <p:cNvPr id="30" name="Picture 29"/>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4990318" y="1459262"/>
            <a:ext cx="1596900" cy="1596900"/>
          </a:xfrm>
          <a:prstGeom prst="rect">
            <a:avLst/>
          </a:prstGeom>
        </p:spPr>
      </p:pic>
      <p:pic>
        <p:nvPicPr>
          <p:cNvPr id="35" name="Picture 34"/>
          <p:cNvPicPr>
            <a:picLocks noChangeAspect="1"/>
          </p:cNvPicPr>
          <p:nvPr/>
        </p:nvPicPr>
        <p:blipFill>
          <a:blip r:embed="rId6" cstate="print">
            <a:extLst>
              <a:ext uri="{BEBA8EAE-BF5A-486C-A8C5-ECC9F3942E4B}">
                <a14:imgProps xmlns="" xmlns:a14="http://schemas.microsoft.com/office/drawing/2010/main">
                  <a14:imgLayer r:embed="rId7">
                    <a14:imgEffect>
                      <a14:backgroundRemoval t="0" b="100000" l="77167" r="90000"/>
                    </a14:imgEffect>
                  </a14:imgLayer>
                </a14:imgProps>
              </a:ext>
              <a:ext uri="{28A0092B-C50C-407E-A947-70E740481C1C}">
                <a14:useLocalDpi xmlns="" xmlns:a14="http://schemas.microsoft.com/office/drawing/2010/main" val="0"/>
              </a:ext>
            </a:extLst>
          </a:blip>
          <a:stretch>
            <a:fillRect/>
          </a:stretch>
        </p:blipFill>
        <p:spPr>
          <a:xfrm>
            <a:off x="2390463" y="1063534"/>
            <a:ext cx="3248034" cy="3749775"/>
          </a:xfrm>
          <a:prstGeom prst="rect">
            <a:avLst/>
          </a:prstGeom>
        </p:spPr>
      </p:pic>
      <p:sp>
        <p:nvSpPr>
          <p:cNvPr id="2" name="Title 1"/>
          <p:cNvSpPr>
            <a:spLocks noGrp="1"/>
          </p:cNvSpPr>
          <p:nvPr>
            <p:ph type="title"/>
          </p:nvPr>
        </p:nvSpPr>
        <p:spPr>
          <a:solidFill>
            <a:srgbClr val="A41010"/>
          </a:solidFill>
        </p:spPr>
        <p:txBody>
          <a:bodyPr>
            <a:normAutofit/>
          </a:bodyPr>
          <a:lstStyle/>
          <a:p>
            <a:pPr algn="ctr"/>
            <a:r>
              <a:rPr lang="sk-SK" sz="4800" dirty="0" smtClean="0">
                <a:solidFill>
                  <a:schemeClr val="bg1"/>
                </a:solidFill>
              </a:rPr>
              <a:t>Table of </a:t>
            </a:r>
            <a:r>
              <a:rPr lang="en-US" sz="4800" dirty="0" smtClean="0">
                <a:solidFill>
                  <a:schemeClr val="bg1"/>
                </a:solidFill>
              </a:rPr>
              <a:t>contents</a:t>
            </a:r>
            <a:endParaRPr lang="en-US" sz="4800" dirty="0">
              <a:solidFill>
                <a:schemeClr val="bg1"/>
              </a:solidFill>
            </a:endParaRPr>
          </a:p>
        </p:txBody>
      </p:sp>
      <p:sp>
        <p:nvSpPr>
          <p:cNvPr id="5" name="TextBox 4"/>
          <p:cNvSpPr txBox="1"/>
          <p:nvPr/>
        </p:nvSpPr>
        <p:spPr>
          <a:xfrm rot="20894529">
            <a:off x="1371126" y="2549734"/>
            <a:ext cx="2513813" cy="646331"/>
          </a:xfrm>
          <a:prstGeom prst="rect">
            <a:avLst/>
          </a:prstGeom>
          <a:solidFill>
            <a:srgbClr val="570076"/>
          </a:solidFill>
        </p:spPr>
        <p:txBody>
          <a:bodyPr wrap="square" rtlCol="0">
            <a:spAutoFit/>
          </a:bodyPr>
          <a:lstStyle/>
          <a:p>
            <a:pPr algn="ctr"/>
            <a:r>
              <a:rPr lang="sk-SK" sz="3600" noProof="1" smtClean="0">
                <a:solidFill>
                  <a:schemeClr val="bg1"/>
                </a:solidFill>
                <a:latin typeface="+mj-lt"/>
              </a:rPr>
              <a:t>Aneurysm</a:t>
            </a:r>
            <a:endParaRPr lang="sk-SK" sz="3600" noProof="1">
              <a:solidFill>
                <a:schemeClr val="bg1"/>
              </a:solidFill>
              <a:latin typeface="+mj-lt"/>
            </a:endParaRPr>
          </a:p>
        </p:txBody>
      </p:sp>
      <p:sp>
        <p:nvSpPr>
          <p:cNvPr id="6" name="TextBox 5"/>
          <p:cNvSpPr txBox="1"/>
          <p:nvPr/>
        </p:nvSpPr>
        <p:spPr>
          <a:xfrm rot="284102">
            <a:off x="8053700" y="5155753"/>
            <a:ext cx="2209935" cy="646331"/>
          </a:xfrm>
          <a:prstGeom prst="rect">
            <a:avLst/>
          </a:prstGeom>
          <a:solidFill>
            <a:srgbClr val="FF3F3F"/>
          </a:solidFill>
        </p:spPr>
        <p:txBody>
          <a:bodyPr wrap="square" rtlCol="0">
            <a:spAutoFit/>
          </a:bodyPr>
          <a:lstStyle/>
          <a:p>
            <a:pPr algn="ctr"/>
            <a:r>
              <a:rPr lang="sk-SK" sz="3600" noProof="1" smtClean="0">
                <a:solidFill>
                  <a:schemeClr val="bg1"/>
                </a:solidFill>
                <a:latin typeface="+mj-lt"/>
              </a:rPr>
              <a:t>Dissection</a:t>
            </a:r>
            <a:endParaRPr lang="sk-SK" sz="3600" noProof="1">
              <a:solidFill>
                <a:schemeClr val="bg1"/>
              </a:solidFill>
              <a:latin typeface="+mj-lt"/>
            </a:endParaRPr>
          </a:p>
        </p:txBody>
      </p:sp>
      <p:sp>
        <p:nvSpPr>
          <p:cNvPr id="7" name="TextBox 6"/>
          <p:cNvSpPr txBox="1"/>
          <p:nvPr/>
        </p:nvSpPr>
        <p:spPr>
          <a:xfrm>
            <a:off x="2137893" y="4682922"/>
            <a:ext cx="3309869" cy="646331"/>
          </a:xfrm>
          <a:prstGeom prst="rect">
            <a:avLst/>
          </a:prstGeom>
          <a:solidFill>
            <a:srgbClr val="1135A3"/>
          </a:solidFill>
        </p:spPr>
        <p:txBody>
          <a:bodyPr wrap="square" rtlCol="0">
            <a:spAutoFit/>
          </a:bodyPr>
          <a:lstStyle/>
          <a:p>
            <a:pPr algn="ctr"/>
            <a:r>
              <a:rPr lang="en-US" sz="3600" dirty="0">
                <a:solidFill>
                  <a:schemeClr val="bg1"/>
                </a:solidFill>
                <a:latin typeface="+mj-lt"/>
              </a:rPr>
              <a:t>Heart</a:t>
            </a:r>
            <a:r>
              <a:rPr lang="sk-SK" sz="3600" dirty="0">
                <a:solidFill>
                  <a:schemeClr val="bg1"/>
                </a:solidFill>
                <a:latin typeface="+mj-lt"/>
              </a:rPr>
              <a:t> </a:t>
            </a:r>
            <a:r>
              <a:rPr lang="sk-SK" sz="3600" noProof="1">
                <a:solidFill>
                  <a:schemeClr val="bg1"/>
                </a:solidFill>
                <a:latin typeface="+mj-lt"/>
              </a:rPr>
              <a:t>A</a:t>
            </a:r>
            <a:r>
              <a:rPr lang="sk-SK" sz="3600" noProof="1" smtClean="0">
                <a:solidFill>
                  <a:schemeClr val="bg1"/>
                </a:solidFill>
                <a:latin typeface="+mj-lt"/>
              </a:rPr>
              <a:t>rrhytmia</a:t>
            </a:r>
            <a:endParaRPr lang="sk-SK" sz="3600" noProof="1">
              <a:solidFill>
                <a:schemeClr val="bg1"/>
              </a:solidFill>
              <a:latin typeface="+mj-lt"/>
            </a:endParaRPr>
          </a:p>
        </p:txBody>
      </p:sp>
      <p:sp>
        <p:nvSpPr>
          <p:cNvPr id="8" name="TextBox 7"/>
          <p:cNvSpPr txBox="1"/>
          <p:nvPr/>
        </p:nvSpPr>
        <p:spPr>
          <a:xfrm rot="267673">
            <a:off x="5845696" y="3007568"/>
            <a:ext cx="3487802" cy="646331"/>
          </a:xfrm>
          <a:prstGeom prst="rect">
            <a:avLst/>
          </a:prstGeom>
          <a:solidFill>
            <a:schemeClr val="accent1">
              <a:lumMod val="60000"/>
              <a:lumOff val="40000"/>
            </a:schemeClr>
          </a:solidFill>
        </p:spPr>
        <p:txBody>
          <a:bodyPr wrap="square" rtlCol="0">
            <a:spAutoFit/>
          </a:bodyPr>
          <a:lstStyle/>
          <a:p>
            <a:pPr algn="ctr"/>
            <a:r>
              <a:rPr lang="sk-SK" sz="3600" noProof="1" smtClean="0">
                <a:latin typeface="+mj-lt"/>
              </a:rPr>
              <a:t>Hyperlipidemia</a:t>
            </a:r>
            <a:endParaRPr lang="sk-SK" sz="3600" noProof="1">
              <a:latin typeface="+mj-lt"/>
            </a:endParaRPr>
          </a:p>
        </p:txBody>
      </p:sp>
    </p:spTree>
    <p:extLst>
      <p:ext uri="{BB962C8B-B14F-4D97-AF65-F5344CB8AC3E}">
        <p14:creationId xmlns="" xmlns:p14="http://schemas.microsoft.com/office/powerpoint/2010/main" val="3215201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00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1967044426"/>
      </p:ext>
    </p:extLst>
  </p:cSld>
  <p:clrMapOvr>
    <a:masterClrMapping/>
  </p:clrMapOvr>
  <p:transition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1524000" y="1122362"/>
            <a:ext cx="9144000" cy="2470843"/>
          </a:xfrm>
        </p:spPr>
        <p:txBody>
          <a:bodyPr/>
          <a:lstStyle/>
          <a:p>
            <a:r>
              <a:rPr lang="sk-SK" dirty="0" err="1" smtClean="0">
                <a:ln w="0"/>
                <a:effectLst>
                  <a:outerShdw blurRad="38100" dist="19050" dir="2700000" algn="tl" rotWithShape="0">
                    <a:schemeClr val="dk1">
                      <a:alpha val="40000"/>
                    </a:schemeClr>
                  </a:outerShdw>
                </a:effectLst>
              </a:rPr>
              <a:t>Dissection</a:t>
            </a:r>
            <a:endParaRPr lang="sk-SK" dirty="0" smtClean="0">
              <a:ln w="0"/>
              <a:effectLst>
                <a:outerShdw blurRad="38100" dist="19050" dir="2700000" algn="tl" rotWithShape="0">
                  <a:schemeClr val="dk1">
                    <a:alpha val="40000"/>
                  </a:schemeClr>
                </a:outerShdw>
              </a:effectLst>
            </a:endParaRPr>
          </a:p>
        </p:txBody>
      </p:sp>
      <p:sp>
        <p:nvSpPr>
          <p:cNvPr id="6" name="Equal 5"/>
          <p:cNvSpPr/>
          <p:nvPr/>
        </p:nvSpPr>
        <p:spPr>
          <a:xfrm>
            <a:off x="-1558345" y="2691685"/>
            <a:ext cx="15197071" cy="3258355"/>
          </a:xfrm>
          <a:prstGeom prst="mathEqual">
            <a:avLst>
              <a:gd name="adj1" fmla="val 16192"/>
              <a:gd name="adj2" fmla="val 26510"/>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3" name="Podnadpis 2"/>
          <p:cNvSpPr>
            <a:spLocks noGrp="1"/>
          </p:cNvSpPr>
          <p:nvPr>
            <p:ph type="subTitle" idx="1"/>
          </p:nvPr>
        </p:nvSpPr>
        <p:spPr>
          <a:xfrm>
            <a:off x="1524000" y="4739424"/>
            <a:ext cx="9144000" cy="605307"/>
          </a:xfrm>
        </p:spPr>
        <p:txBody>
          <a:bodyPr rtlCol="0">
            <a:normAutofit/>
          </a:bodyPr>
          <a:lstStyle/>
          <a:p>
            <a:pPr>
              <a:defRPr/>
            </a:pPr>
            <a:r>
              <a:rPr lang="sk-SK" sz="3200" dirty="0">
                <a:solidFill>
                  <a:schemeClr val="bg1"/>
                </a:solidFill>
              </a:rPr>
              <a:t>Zuzana </a:t>
            </a:r>
            <a:r>
              <a:rPr lang="sk-SK" sz="3200" dirty="0" err="1" smtClean="0">
                <a:solidFill>
                  <a:schemeClr val="bg1"/>
                </a:solidFill>
              </a:rPr>
              <a:t>Kaščáková</a:t>
            </a:r>
            <a:endParaRPr lang="sk-SK" sz="3200" dirty="0">
              <a:solidFill>
                <a:schemeClr val="bg1"/>
              </a:solidFill>
            </a:endParaRPr>
          </a:p>
        </p:txBody>
      </p:sp>
    </p:spTree>
    <p:extLst>
      <p:ext uri="{BB962C8B-B14F-4D97-AF65-F5344CB8AC3E}">
        <p14:creationId xmlns="" xmlns:p14="http://schemas.microsoft.com/office/powerpoint/2010/main" val="12570716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3F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287133281"/>
      </p:ext>
    </p:extLst>
  </p:cSld>
  <p:clrMapOvr>
    <a:masterClrMapping/>
  </p:clrMapOvr>
  <p:transition advClick="0"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sk-SK" b="1" smtClean="0"/>
              <a:t>Dissection</a:t>
            </a:r>
            <a:endParaRPr lang="sk-SK" smtClean="0"/>
          </a:p>
        </p:txBody>
      </p:sp>
      <p:sp>
        <p:nvSpPr>
          <p:cNvPr id="3075" name="Zástupný symbol obsahu 2"/>
          <p:cNvSpPr>
            <a:spLocks noGrp="1"/>
          </p:cNvSpPr>
          <p:nvPr>
            <p:ph idx="1"/>
          </p:nvPr>
        </p:nvSpPr>
        <p:spPr/>
        <p:txBody>
          <a:bodyPr/>
          <a:lstStyle/>
          <a:p>
            <a:r>
              <a:rPr lang="sk-SK" smtClean="0"/>
              <a:t>the rupture of the inner wall of a vessel</a:t>
            </a:r>
          </a:p>
          <a:p>
            <a:pPr>
              <a:buFont typeface="Arial" panose="020B0604020202020204" pitchFamily="34" charset="0"/>
              <a:buNone/>
            </a:pPr>
            <a:endParaRPr lang="sk-SK" smtClean="0"/>
          </a:p>
          <a:p>
            <a:r>
              <a:rPr lang="sk-SK" smtClean="0"/>
              <a:t>it usually affects the aorta in the chest</a:t>
            </a:r>
          </a:p>
          <a:p>
            <a:endParaRPr lang="sk-SK" smtClean="0"/>
          </a:p>
          <a:p>
            <a:r>
              <a:rPr lang="sk-SK" smtClean="0"/>
              <a:t>it may cause a heart-attack, a stroke, paralysis of some parts of the body</a:t>
            </a:r>
          </a:p>
          <a:p>
            <a:endParaRPr lang="sk-SK" smtClean="0"/>
          </a:p>
          <a:p>
            <a:endParaRPr lang="sk-SK" smtClean="0"/>
          </a:p>
          <a:p>
            <a:endParaRPr lang="sk-SK" smtClean="0"/>
          </a:p>
        </p:txBody>
      </p:sp>
    </p:spTree>
    <p:extLst>
      <p:ext uri="{BB962C8B-B14F-4D97-AF65-F5344CB8AC3E}">
        <p14:creationId xmlns="" xmlns:p14="http://schemas.microsoft.com/office/powerpoint/2010/main" val="5617605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3F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781570882"/>
      </p:ext>
    </p:extLst>
  </p:cSld>
  <p:clrMapOvr>
    <a:masterClrMapping/>
  </p:clrMapOvr>
  <p:transition advClick="0"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sk-SK" b="1" smtClean="0"/>
              <a:t>Dissection</a:t>
            </a:r>
          </a:p>
        </p:txBody>
      </p:sp>
      <p:sp>
        <p:nvSpPr>
          <p:cNvPr id="1026" name="Text Box 2"/>
          <p:cNvSpPr txBox="1">
            <a:spLocks noChangeArrowheads="1"/>
          </p:cNvSpPr>
          <p:nvPr/>
        </p:nvSpPr>
        <p:spPr bwMode="auto">
          <a:xfrm>
            <a:off x="7096126" y="5286376"/>
            <a:ext cx="2143125" cy="1071563"/>
          </a:xfrm>
          <a:prstGeom prst="rect">
            <a:avLst/>
          </a:prstGeom>
          <a:noFill/>
          <a:ln w="9525">
            <a:noFill/>
            <a:miter lim="800000"/>
            <a:headEnd/>
            <a:tailEnd/>
          </a:ln>
        </p:spPr>
        <p:txBody>
          <a:bodyPr/>
          <a:lstStyle/>
          <a:p>
            <a:pPr algn="ctr">
              <a:spcAft>
                <a:spcPts val="1000"/>
              </a:spcAft>
              <a:defRPr/>
            </a:pPr>
            <a:r>
              <a:rPr lang="sk-SK" sz="2000" dirty="0" err="1"/>
              <a:t>Comparation</a:t>
            </a:r>
            <a:r>
              <a:rPr lang="sk-SK" sz="2000" dirty="0"/>
              <a:t> – </a:t>
            </a:r>
            <a:r>
              <a:rPr lang="sk-SK" sz="2000" dirty="0" err="1"/>
              <a:t>normal</a:t>
            </a:r>
            <a:r>
              <a:rPr lang="sk-SK" sz="2000" dirty="0"/>
              <a:t> aorta and </a:t>
            </a:r>
            <a:r>
              <a:rPr lang="sk-SK" sz="2000" dirty="0" err="1"/>
              <a:t>dissected</a:t>
            </a:r>
            <a:r>
              <a:rPr lang="sk-SK" sz="2000" dirty="0"/>
              <a:t> aorta </a:t>
            </a:r>
          </a:p>
          <a:p>
            <a:pPr algn="ctr">
              <a:spcAft>
                <a:spcPts val="1000"/>
              </a:spcAft>
              <a:defRPr/>
            </a:pPr>
            <a:endParaRPr lang="sk-SK" sz="1700" dirty="0">
              <a:latin typeface="+mj-lt"/>
              <a:cs typeface="Arial" pitchFamily="34" charset="0"/>
            </a:endParaRPr>
          </a:p>
        </p:txBody>
      </p:sp>
      <p:pic>
        <p:nvPicPr>
          <p:cNvPr id="4100" name="Obrázok 2" descr="dissection.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10314" y="2000251"/>
            <a:ext cx="3760787" cy="316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Obrázok 3" descr="dissecti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1" y="2214564"/>
            <a:ext cx="3071813" cy="292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2738438" y="5357813"/>
            <a:ext cx="2767012" cy="1071562"/>
          </a:xfrm>
          <a:prstGeom prst="rect">
            <a:avLst/>
          </a:prstGeom>
          <a:noFill/>
          <a:ln w="9525">
            <a:noFill/>
            <a:miter lim="800000"/>
            <a:headEnd/>
            <a:tailEnd/>
          </a:ln>
        </p:spPr>
        <p:txBody>
          <a:bodyPr/>
          <a:lstStyle/>
          <a:p>
            <a:pPr algn="ctr">
              <a:spcAft>
                <a:spcPts val="1000"/>
              </a:spcAft>
              <a:defRPr/>
            </a:pPr>
            <a:r>
              <a:rPr lang="sk-SK" sz="2000" dirty="0" err="1"/>
              <a:t>Dissection</a:t>
            </a:r>
            <a:endParaRPr lang="sk-SK" sz="2000" dirty="0"/>
          </a:p>
          <a:p>
            <a:pPr algn="ctr">
              <a:spcAft>
                <a:spcPts val="1000"/>
              </a:spcAft>
              <a:defRPr/>
            </a:pPr>
            <a:endParaRPr lang="sk-SK" sz="1700" dirty="0">
              <a:latin typeface="+mj-lt"/>
              <a:cs typeface="Arial" pitchFamily="34" charset="0"/>
            </a:endParaRPr>
          </a:p>
        </p:txBody>
      </p:sp>
    </p:spTree>
    <p:extLst>
      <p:ext uri="{BB962C8B-B14F-4D97-AF65-F5344CB8AC3E}">
        <p14:creationId xmlns="" xmlns:p14="http://schemas.microsoft.com/office/powerpoint/2010/main" val="16417001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3F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2790636681"/>
      </p:ext>
    </p:extLst>
  </p:cSld>
  <p:clrMapOvr>
    <a:masterClrMapping/>
  </p:clrMapOvr>
  <p:transition advClick="0"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sk-SK" b="1" smtClean="0"/>
              <a:t>Dissection</a:t>
            </a:r>
          </a:p>
        </p:txBody>
      </p:sp>
      <p:sp>
        <p:nvSpPr>
          <p:cNvPr id="5123" name="Zástupný symbol obsahu 2"/>
          <p:cNvSpPr>
            <a:spLocks noGrp="1"/>
          </p:cNvSpPr>
          <p:nvPr>
            <p:ph idx="1"/>
          </p:nvPr>
        </p:nvSpPr>
        <p:spPr>
          <a:xfrm>
            <a:off x="1981200" y="1857375"/>
            <a:ext cx="8229600" cy="4268788"/>
          </a:xfrm>
        </p:spPr>
        <p:txBody>
          <a:bodyPr/>
          <a:lstStyle/>
          <a:p>
            <a:r>
              <a:rPr lang="sk-SK" b="1" smtClean="0"/>
              <a:t>causes: </a:t>
            </a:r>
            <a:r>
              <a:rPr lang="sk-SK" smtClean="0"/>
              <a:t>hypertension, atherosclerosis, thinning blood vessels</a:t>
            </a:r>
          </a:p>
          <a:p>
            <a:r>
              <a:rPr lang="sk-SK" b="1" smtClean="0"/>
              <a:t>symptoms:</a:t>
            </a:r>
            <a:r>
              <a:rPr lang="sk-SK" smtClean="0"/>
              <a:t> sudden pain</a:t>
            </a:r>
          </a:p>
          <a:p>
            <a:r>
              <a:rPr lang="sk-SK" b="1" smtClean="0"/>
              <a:t>diagnostics:</a:t>
            </a:r>
            <a:r>
              <a:rPr lang="sk-SK" smtClean="0"/>
              <a:t> ECG</a:t>
            </a:r>
          </a:p>
          <a:p>
            <a:r>
              <a:rPr lang="sk-SK" b="1" smtClean="0"/>
              <a:t>treatment:</a:t>
            </a:r>
            <a:r>
              <a:rPr lang="sk-SK" smtClean="0"/>
              <a:t> abdominal aorta – surgery is not always needed, any other dissection requieres surgery</a:t>
            </a:r>
          </a:p>
          <a:p>
            <a:endParaRPr lang="sk-SK" smtClean="0"/>
          </a:p>
          <a:p>
            <a:endParaRPr lang="sk-SK" smtClean="0"/>
          </a:p>
          <a:p>
            <a:endParaRPr lang="sk-SK" smtClean="0"/>
          </a:p>
        </p:txBody>
      </p:sp>
    </p:spTree>
    <p:extLst>
      <p:ext uri="{BB962C8B-B14F-4D97-AF65-F5344CB8AC3E}">
        <p14:creationId xmlns="" xmlns:p14="http://schemas.microsoft.com/office/powerpoint/2010/main" val="28434238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3F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1098990588"/>
      </p:ext>
    </p:extLst>
  </p:cSld>
  <p:clrMapOvr>
    <a:masterClrMapping/>
  </p:clrMapOvr>
  <p:transition advClick="0"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670201">
            <a:off x="2230488" y="528034"/>
            <a:ext cx="7267385" cy="3234032"/>
          </a:xfrm>
          <a:prstGeom prst="rect">
            <a:avLst/>
          </a:prstGeom>
        </p:spPr>
      </p:pic>
      <p:sp>
        <p:nvSpPr>
          <p:cNvPr id="2" name="Title 1"/>
          <p:cNvSpPr>
            <a:spLocks noGrp="1"/>
          </p:cNvSpPr>
          <p:nvPr>
            <p:ph type="ctrTitle"/>
          </p:nvPr>
        </p:nvSpPr>
        <p:spPr>
          <a:xfrm>
            <a:off x="3556130" y="2016261"/>
            <a:ext cx="9144000" cy="2844329"/>
          </a:xfrm>
        </p:spPr>
        <p:txBody>
          <a:bodyPr/>
          <a:lstStyle/>
          <a:p>
            <a:r>
              <a:rPr lang="sk-SK" dirty="0" err="1" smtClean="0">
                <a:solidFill>
                  <a:schemeClr val="bg1"/>
                </a:solidFill>
              </a:rPr>
              <a:t>Heart</a:t>
            </a:r>
            <a:r>
              <a:rPr lang="sk-SK" dirty="0" smtClean="0">
                <a:solidFill>
                  <a:schemeClr val="bg1"/>
                </a:solidFill>
              </a:rPr>
              <a:t> </a:t>
            </a:r>
            <a:r>
              <a:rPr lang="sk-SK" dirty="0" err="1" smtClean="0">
                <a:solidFill>
                  <a:schemeClr val="bg1"/>
                </a:solidFill>
              </a:rPr>
              <a:t>arrhythmia</a:t>
            </a:r>
            <a:endParaRPr lang="sk-SK" dirty="0">
              <a:solidFill>
                <a:schemeClr val="bg1"/>
              </a:solidFill>
            </a:endParaRPr>
          </a:p>
        </p:txBody>
      </p:sp>
      <p:sp>
        <p:nvSpPr>
          <p:cNvPr id="3" name="Subtitle 2"/>
          <p:cNvSpPr>
            <a:spLocks noGrp="1"/>
          </p:cNvSpPr>
          <p:nvPr>
            <p:ph type="subTitle" idx="1"/>
          </p:nvPr>
        </p:nvSpPr>
        <p:spPr>
          <a:xfrm>
            <a:off x="3275527" y="4833660"/>
            <a:ext cx="9144000" cy="1291107"/>
          </a:xfrm>
        </p:spPr>
        <p:txBody>
          <a:bodyPr/>
          <a:lstStyle/>
          <a:p>
            <a:r>
              <a:rPr lang="sk-SK" dirty="0" smtClean="0">
                <a:solidFill>
                  <a:schemeClr val="bg1"/>
                </a:solidFill>
              </a:rPr>
              <a:t>Marek Timoracký</a:t>
            </a:r>
            <a:endParaRPr lang="sk-SK"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272055">
            <a:off x="797979" y="2953832"/>
            <a:ext cx="1993651" cy="2958730"/>
          </a:xfrm>
          <a:prstGeom prst="rect">
            <a:avLst/>
          </a:prstGeom>
        </p:spPr>
      </p:pic>
    </p:spTree>
    <p:extLst>
      <p:ext uri="{BB962C8B-B14F-4D97-AF65-F5344CB8AC3E}">
        <p14:creationId xmlns="" xmlns:p14="http://schemas.microsoft.com/office/powerpoint/2010/main" val="375433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2" presetClass="entr" presetSubtype="8"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750"/>
                                        <p:tgtEl>
                                          <p:spTgt spid="6"/>
                                        </p:tgtEl>
                                      </p:cBhvr>
                                    </p:animEffect>
                                  </p:childTnLst>
                                </p:cTn>
                              </p:par>
                              <p:par>
                                <p:cTn id="11" presetID="26" presetClass="emph" presetSubtype="0" fill="hold" nodeType="withEffect">
                                  <p:stCondLst>
                                    <p:cond delay="150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101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1098691480"/>
      </p:ext>
    </p:extLst>
  </p:cSld>
  <p:clrMapOvr>
    <a:masterClrMapping/>
  </p:clrMapOvr>
  <p:transition advClick="0"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247305">
            <a:off x="-370055" y="-813541"/>
            <a:ext cx="12924025" cy="8367604"/>
          </a:xfrm>
        </p:spPr>
        <p:txBody>
          <a:bodyPr>
            <a:normAutofit/>
          </a:bodyPr>
          <a:lstStyle/>
          <a:p>
            <a:pPr algn="ctr"/>
            <a:r>
              <a:rPr lang="sk-SK" sz="5400" dirty="0" smtClean="0">
                <a:solidFill>
                  <a:schemeClr val="bg1"/>
                </a:solidFill>
              </a:rPr>
              <a:t>''</a:t>
            </a:r>
            <a:r>
              <a:rPr lang="en-US" sz="5400" dirty="0" smtClean="0">
                <a:solidFill>
                  <a:schemeClr val="bg1"/>
                </a:solidFill>
              </a:rPr>
              <a:t>An irregular heartbeat is an arrhythmia</a:t>
            </a:r>
            <a:r>
              <a:rPr lang="sk-SK" sz="5400" dirty="0">
                <a:solidFill>
                  <a:schemeClr val="bg1"/>
                </a:solidFill>
              </a:rPr>
              <a:t>.</a:t>
            </a:r>
            <a:r>
              <a:rPr lang="sk-SK" sz="5400" dirty="0" smtClean="0">
                <a:solidFill>
                  <a:schemeClr val="bg1"/>
                </a:solidFill>
              </a:rPr>
              <a:t>''</a:t>
            </a:r>
            <a:endParaRPr lang="sk-SK" sz="5400" dirty="0">
              <a:solidFill>
                <a:schemeClr val="bg1"/>
              </a:solidFill>
            </a:endParaRPr>
          </a:p>
        </p:txBody>
      </p:sp>
    </p:spTree>
    <p:extLst>
      <p:ext uri="{BB962C8B-B14F-4D97-AF65-F5344CB8AC3E}">
        <p14:creationId xmlns="" xmlns:p14="http://schemas.microsoft.com/office/powerpoint/2010/main" val="23293745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500"/>
                                  </p:stCondLst>
                                  <p:childTnLst>
                                    <p:animClr clrSpc="rgb" dir="cw">
                                      <p:cBhvr>
                                        <p:cTn id="6" dur="1000" fill="hold"/>
                                        <p:tgtEl>
                                          <p:spTgt spid="2"/>
                                        </p:tgtEl>
                                        <p:attrNameLst>
                                          <p:attrName>fillcolor</p:attrName>
                                        </p:attrNameLst>
                                      </p:cBhvr>
                                      <p:to>
                                        <a:srgbClr val="1135A3"/>
                                      </p:to>
                                    </p:animClr>
                                    <p:set>
                                      <p:cBhvr>
                                        <p:cTn id="7" dur="1000" fill="hold"/>
                                        <p:tgtEl>
                                          <p:spTgt spid="2"/>
                                        </p:tgtEl>
                                        <p:attrNameLst>
                                          <p:attrName>fill.type</p:attrName>
                                        </p:attrNameLst>
                                      </p:cBhvr>
                                      <p:to>
                                        <p:strVal val="solid"/>
                                      </p:to>
                                    </p:set>
                                    <p:set>
                                      <p:cBhvr>
                                        <p:cTn id="8"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What</a:t>
            </a:r>
            <a:r>
              <a:rPr lang="sk-SK" dirty="0" smtClean="0"/>
              <a:t> </a:t>
            </a:r>
            <a:r>
              <a:rPr lang="sk-SK" dirty="0" err="1" smtClean="0"/>
              <a:t>causes</a:t>
            </a:r>
            <a:r>
              <a:rPr lang="sk-SK" dirty="0" smtClean="0"/>
              <a:t> </a:t>
            </a:r>
            <a:r>
              <a:rPr lang="sk-SK" dirty="0" err="1" smtClean="0"/>
              <a:t>an</a:t>
            </a:r>
            <a:r>
              <a:rPr lang="sk-SK" dirty="0" smtClean="0"/>
              <a:t> </a:t>
            </a:r>
            <a:r>
              <a:rPr lang="sk-SK" dirty="0" err="1" smtClean="0"/>
              <a:t>arrhythmia</a:t>
            </a:r>
            <a:r>
              <a:rPr lang="sk-SK" dirty="0" smtClean="0"/>
              <a:t>?</a:t>
            </a:r>
            <a:endParaRPr lang="sk-SK" dirty="0"/>
          </a:p>
        </p:txBody>
      </p:sp>
      <p:sp>
        <p:nvSpPr>
          <p:cNvPr id="3" name="Content Placeholder 2"/>
          <p:cNvSpPr>
            <a:spLocks noGrp="1"/>
          </p:cNvSpPr>
          <p:nvPr>
            <p:ph idx="1"/>
          </p:nvPr>
        </p:nvSpPr>
        <p:spPr/>
        <p:txBody>
          <a:bodyPr/>
          <a:lstStyle/>
          <a:p>
            <a:r>
              <a:rPr lang="en-US" dirty="0" smtClean="0"/>
              <a:t>Coronary artery disease</a:t>
            </a:r>
          </a:p>
          <a:p>
            <a:r>
              <a:rPr lang="en-US" dirty="0" smtClean="0"/>
              <a:t>Electrolyte imbalances in your blood (such as sodium or potassium)</a:t>
            </a:r>
          </a:p>
          <a:p>
            <a:r>
              <a:rPr lang="en-US" dirty="0" smtClean="0"/>
              <a:t>Changes in your heart muscle</a:t>
            </a:r>
          </a:p>
          <a:p>
            <a:r>
              <a:rPr lang="en-US" dirty="0" smtClean="0"/>
              <a:t>Injury from a heart attack</a:t>
            </a:r>
          </a:p>
          <a:p>
            <a:r>
              <a:rPr lang="en-US" dirty="0" smtClean="0"/>
              <a:t>Healing process after heart surgery</a:t>
            </a:r>
          </a:p>
          <a:p>
            <a:r>
              <a:rPr lang="en-US" dirty="0" smtClean="0"/>
              <a:t>Irregular heart rhythms can also occur in "normal, healthy" hearts</a:t>
            </a:r>
            <a:endParaRPr lang="sk-SK" dirty="0"/>
          </a:p>
        </p:txBody>
      </p:sp>
    </p:spTree>
    <p:extLst>
      <p:ext uri="{BB962C8B-B14F-4D97-AF65-F5344CB8AC3E}">
        <p14:creationId xmlns="" xmlns:p14="http://schemas.microsoft.com/office/powerpoint/2010/main" val="19633659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4117596120"/>
      </p:ext>
    </p:extLst>
  </p:cSld>
  <p:clrMapOvr>
    <a:masterClrMapping/>
  </p:clrMapOvr>
  <p:transition advClick="0"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Types</a:t>
            </a:r>
            <a:r>
              <a:rPr lang="sk-SK" dirty="0" smtClean="0"/>
              <a:t> of </a:t>
            </a:r>
            <a:r>
              <a:rPr lang="sk-SK" dirty="0" err="1" smtClean="0"/>
              <a:t>arrhythmias</a:t>
            </a:r>
            <a:endParaRPr lang="sk-SK" dirty="0"/>
          </a:p>
        </p:txBody>
      </p:sp>
      <p:sp>
        <p:nvSpPr>
          <p:cNvPr id="3" name="Content Placeholder 2"/>
          <p:cNvSpPr>
            <a:spLocks noGrp="1"/>
          </p:cNvSpPr>
          <p:nvPr>
            <p:ph idx="1"/>
          </p:nvPr>
        </p:nvSpPr>
        <p:spPr/>
        <p:txBody>
          <a:bodyPr/>
          <a:lstStyle/>
          <a:p>
            <a:r>
              <a:rPr lang="sk-SK" dirty="0" err="1" smtClean="0"/>
              <a:t>Premature</a:t>
            </a:r>
            <a:r>
              <a:rPr lang="sk-SK" dirty="0" smtClean="0"/>
              <a:t> </a:t>
            </a:r>
            <a:r>
              <a:rPr lang="sk-SK" dirty="0" err="1" smtClean="0"/>
              <a:t>atrial</a:t>
            </a:r>
            <a:r>
              <a:rPr lang="sk-SK" dirty="0" smtClean="0"/>
              <a:t> </a:t>
            </a:r>
            <a:r>
              <a:rPr lang="sk-SK" dirty="0" err="1" smtClean="0"/>
              <a:t>contractions</a:t>
            </a:r>
            <a:endParaRPr lang="sk-SK" dirty="0" smtClean="0"/>
          </a:p>
          <a:p>
            <a:r>
              <a:rPr lang="sk-SK" dirty="0" err="1" smtClean="0"/>
              <a:t>Premature</a:t>
            </a:r>
            <a:r>
              <a:rPr lang="sk-SK" dirty="0" smtClean="0"/>
              <a:t> </a:t>
            </a:r>
            <a:r>
              <a:rPr lang="sk-SK" dirty="0" err="1" smtClean="0"/>
              <a:t>ventricular</a:t>
            </a:r>
            <a:r>
              <a:rPr lang="sk-SK" dirty="0" smtClean="0"/>
              <a:t> </a:t>
            </a:r>
            <a:r>
              <a:rPr lang="sk-SK" dirty="0" err="1" smtClean="0"/>
              <a:t>contractions</a:t>
            </a:r>
            <a:endParaRPr lang="sk-SK" dirty="0" smtClean="0"/>
          </a:p>
          <a:p>
            <a:r>
              <a:rPr lang="sk-SK" dirty="0" err="1" smtClean="0"/>
              <a:t>Atrial</a:t>
            </a:r>
            <a:r>
              <a:rPr lang="sk-SK" dirty="0" smtClean="0"/>
              <a:t> </a:t>
            </a:r>
            <a:r>
              <a:rPr lang="sk-SK" dirty="0" err="1" smtClean="0"/>
              <a:t>fibrillation</a:t>
            </a:r>
            <a:endParaRPr lang="sk-SK" dirty="0"/>
          </a:p>
          <a:p>
            <a:r>
              <a:rPr lang="sk-SK" dirty="0" err="1" smtClean="0"/>
              <a:t>Atrial</a:t>
            </a:r>
            <a:r>
              <a:rPr lang="sk-SK" dirty="0" smtClean="0"/>
              <a:t> </a:t>
            </a:r>
            <a:r>
              <a:rPr lang="sk-SK" dirty="0" err="1" smtClean="0"/>
              <a:t>flutter</a:t>
            </a:r>
            <a:endParaRPr lang="sk-SK" dirty="0"/>
          </a:p>
          <a:p>
            <a:r>
              <a:rPr lang="sk-SK" dirty="0" err="1" smtClean="0"/>
              <a:t>Paroxysmal</a:t>
            </a:r>
            <a:r>
              <a:rPr lang="sk-SK" dirty="0" smtClean="0"/>
              <a:t> </a:t>
            </a:r>
            <a:r>
              <a:rPr lang="sk-SK" dirty="0" err="1" smtClean="0"/>
              <a:t>supraventricular</a:t>
            </a:r>
            <a:r>
              <a:rPr lang="sk-SK" dirty="0" smtClean="0"/>
              <a:t> </a:t>
            </a:r>
            <a:r>
              <a:rPr lang="sk-SK" dirty="0" err="1" smtClean="0"/>
              <a:t>tachycardia</a:t>
            </a:r>
            <a:r>
              <a:rPr lang="sk-SK" dirty="0" smtClean="0"/>
              <a:t> </a:t>
            </a:r>
          </a:p>
          <a:p>
            <a:r>
              <a:rPr lang="sk-SK" dirty="0" err="1" smtClean="0"/>
              <a:t>Accessory</a:t>
            </a:r>
            <a:r>
              <a:rPr lang="sk-SK" dirty="0" smtClean="0"/>
              <a:t> </a:t>
            </a:r>
            <a:r>
              <a:rPr lang="sk-SK" dirty="0" err="1" smtClean="0"/>
              <a:t>pathway</a:t>
            </a:r>
            <a:r>
              <a:rPr lang="sk-SK" dirty="0" smtClean="0"/>
              <a:t> </a:t>
            </a:r>
            <a:r>
              <a:rPr lang="sk-SK" dirty="0" err="1" smtClean="0"/>
              <a:t>tachycardias</a:t>
            </a:r>
            <a:endParaRPr lang="sk-SK" dirty="0"/>
          </a:p>
          <a:p>
            <a:r>
              <a:rPr lang="sk-SK" dirty="0" smtClean="0"/>
              <a:t>AV </a:t>
            </a:r>
            <a:r>
              <a:rPr lang="sk-SK" dirty="0" err="1" smtClean="0"/>
              <a:t>nodal</a:t>
            </a:r>
            <a:r>
              <a:rPr lang="sk-SK" dirty="0" smtClean="0"/>
              <a:t> </a:t>
            </a:r>
            <a:r>
              <a:rPr lang="sk-SK" dirty="0" err="1" smtClean="0"/>
              <a:t>reentrant</a:t>
            </a:r>
            <a:r>
              <a:rPr lang="sk-SK" dirty="0" smtClean="0"/>
              <a:t> </a:t>
            </a:r>
            <a:r>
              <a:rPr lang="sk-SK" dirty="0" err="1" smtClean="0"/>
              <a:t>tachycardia</a:t>
            </a:r>
            <a:endParaRPr lang="sk-SK" dirty="0" smtClean="0"/>
          </a:p>
          <a:p>
            <a:r>
              <a:rPr lang="sk-SK" dirty="0" err="1" smtClean="0"/>
              <a:t>Ventricular</a:t>
            </a:r>
            <a:r>
              <a:rPr lang="sk-SK" dirty="0" smtClean="0"/>
              <a:t> </a:t>
            </a:r>
            <a:r>
              <a:rPr lang="sk-SK" dirty="0" err="1" smtClean="0"/>
              <a:t>tachycardia</a:t>
            </a:r>
            <a:endParaRPr lang="sk-SK" dirty="0"/>
          </a:p>
        </p:txBody>
      </p:sp>
      <p:sp>
        <p:nvSpPr>
          <p:cNvPr id="4" name="Content Placeholder 2"/>
          <p:cNvSpPr txBox="1">
            <a:spLocks/>
          </p:cNvSpPr>
          <p:nvPr/>
        </p:nvSpPr>
        <p:spPr>
          <a:xfrm>
            <a:off x="7096258" y="1825625"/>
            <a:ext cx="4409941"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dirty="0" err="1" smtClean="0"/>
              <a:t>Ventricular</a:t>
            </a:r>
            <a:r>
              <a:rPr lang="sk-SK" dirty="0" smtClean="0"/>
              <a:t> </a:t>
            </a:r>
            <a:r>
              <a:rPr lang="sk-SK" dirty="0" err="1" smtClean="0"/>
              <a:t>fibrillation</a:t>
            </a:r>
            <a:endParaRPr lang="sk-SK" dirty="0" smtClean="0"/>
          </a:p>
          <a:p>
            <a:r>
              <a:rPr lang="sk-SK" dirty="0" err="1" smtClean="0"/>
              <a:t>Long</a:t>
            </a:r>
            <a:r>
              <a:rPr lang="sk-SK" dirty="0" smtClean="0"/>
              <a:t> QT </a:t>
            </a:r>
            <a:r>
              <a:rPr lang="sk-SK" dirty="0" err="1" smtClean="0"/>
              <a:t>syndrome</a:t>
            </a:r>
            <a:endParaRPr lang="sk-SK" dirty="0" smtClean="0"/>
          </a:p>
          <a:p>
            <a:r>
              <a:rPr lang="sk-SK" dirty="0" err="1" smtClean="0"/>
              <a:t>Bradyarrhythmias</a:t>
            </a:r>
            <a:endParaRPr lang="sk-SK" dirty="0" smtClean="0"/>
          </a:p>
          <a:p>
            <a:r>
              <a:rPr lang="sk-SK" dirty="0" err="1" smtClean="0"/>
              <a:t>Sinus</a:t>
            </a:r>
            <a:r>
              <a:rPr lang="sk-SK" dirty="0" smtClean="0"/>
              <a:t> </a:t>
            </a:r>
            <a:r>
              <a:rPr lang="sk-SK" dirty="0" err="1" smtClean="0"/>
              <a:t>node</a:t>
            </a:r>
            <a:r>
              <a:rPr lang="sk-SK" dirty="0" smtClean="0"/>
              <a:t> </a:t>
            </a:r>
            <a:r>
              <a:rPr lang="sk-SK" dirty="0" err="1" smtClean="0"/>
              <a:t>dysfunction</a:t>
            </a:r>
            <a:endParaRPr lang="sk-SK" dirty="0" smtClean="0"/>
          </a:p>
          <a:p>
            <a:r>
              <a:rPr lang="sk-SK" dirty="0" err="1" smtClean="0"/>
              <a:t>Heart</a:t>
            </a:r>
            <a:r>
              <a:rPr lang="sk-SK" dirty="0" smtClean="0"/>
              <a:t> </a:t>
            </a:r>
            <a:r>
              <a:rPr lang="sk-SK" dirty="0" err="1" smtClean="0"/>
              <a:t>block</a:t>
            </a:r>
            <a:endParaRPr lang="sk-SK" dirty="0"/>
          </a:p>
        </p:txBody>
      </p:sp>
    </p:spTree>
    <p:extLst>
      <p:ext uri="{BB962C8B-B14F-4D97-AF65-F5344CB8AC3E}">
        <p14:creationId xmlns="" xmlns:p14="http://schemas.microsoft.com/office/powerpoint/2010/main" val="4395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1135A3"/>
                                      </p:to>
                                    </p:animClr>
                                    <p:animClr clrSpc="rgb" dir="cw">
                                      <p:cBhvr>
                                        <p:cTn id="7" dur="500" fill="hold"/>
                                        <p:tgtEl>
                                          <p:spTgt spid="3">
                                            <p:txEl>
                                              <p:pRg st="1" end="1"/>
                                            </p:txEl>
                                          </p:spTgt>
                                        </p:tgtEl>
                                        <p:attrNameLst>
                                          <p:attrName>fillcolor</p:attrName>
                                        </p:attrNameLst>
                                      </p:cBhvr>
                                      <p:to>
                                        <a:srgbClr val="1135A3"/>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1135A3"/>
                                      </p:to>
                                    </p:animClr>
                                    <p:animClr clrSpc="rgb" dir="cw">
                                      <p:cBhvr>
                                        <p:cTn id="12" dur="500" fill="hold"/>
                                        <p:tgtEl>
                                          <p:spTgt spid="3">
                                            <p:txEl>
                                              <p:pRg st="2" end="2"/>
                                            </p:txEl>
                                          </p:spTgt>
                                        </p:tgtEl>
                                        <p:attrNameLst>
                                          <p:attrName>fillcolor</p:attrName>
                                        </p:attrNameLst>
                                      </p:cBhvr>
                                      <p:to>
                                        <a:srgbClr val="1135A3"/>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4" end="4"/>
                                            </p:txEl>
                                          </p:spTgt>
                                        </p:tgtEl>
                                        <p:attrNameLst>
                                          <p:attrName>style.color</p:attrName>
                                        </p:attrNameLst>
                                      </p:cBhvr>
                                      <p:to>
                                        <a:srgbClr val="1135A3"/>
                                      </p:to>
                                    </p:animClr>
                                    <p:animClr clrSpc="rgb" dir="cw">
                                      <p:cBhvr>
                                        <p:cTn id="17" dur="500" fill="hold"/>
                                        <p:tgtEl>
                                          <p:spTgt spid="3">
                                            <p:txEl>
                                              <p:pRg st="4" end="4"/>
                                            </p:txEl>
                                          </p:spTgt>
                                        </p:tgtEl>
                                        <p:attrNameLst>
                                          <p:attrName>fillcolor</p:attrName>
                                        </p:attrNameLst>
                                      </p:cBhvr>
                                      <p:to>
                                        <a:srgbClr val="1135A3"/>
                                      </p:to>
                                    </p:animClr>
                                    <p:set>
                                      <p:cBhvr>
                                        <p:cTn id="18" dur="500" fill="hold"/>
                                        <p:tgtEl>
                                          <p:spTgt spid="3">
                                            <p:txEl>
                                              <p:pRg st="4" end="4"/>
                                            </p:txEl>
                                          </p:spTgt>
                                        </p:tgtEl>
                                        <p:attrNameLst>
                                          <p:attrName>fill.type</p:attrName>
                                        </p:attrNameLst>
                                      </p:cBhvr>
                                      <p:to>
                                        <p:strVal val="solid"/>
                                      </p:to>
                                    </p:set>
                                    <p:set>
                                      <p:cBhvr>
                                        <p:cTn id="1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2230423827"/>
      </p:ext>
    </p:extLst>
  </p:cSld>
  <p:clrMapOvr>
    <a:masterClrMapping/>
  </p:clrMapOvr>
  <p:transition advClick="0"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Premature</a:t>
            </a:r>
            <a:r>
              <a:rPr lang="sk-SK" dirty="0" smtClean="0"/>
              <a:t> </a:t>
            </a:r>
            <a:r>
              <a:rPr lang="sk-SK" dirty="0" err="1" smtClean="0"/>
              <a:t>ventricular</a:t>
            </a:r>
            <a:r>
              <a:rPr lang="sk-SK" dirty="0" smtClean="0"/>
              <a:t> </a:t>
            </a:r>
            <a:r>
              <a:rPr lang="sk-SK" dirty="0" err="1" smtClean="0"/>
              <a:t>contractions</a:t>
            </a:r>
            <a:endParaRPr lang="sk-SK"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341833" y="1401164"/>
            <a:ext cx="5242330" cy="5242330"/>
          </a:xfrm>
        </p:spPr>
      </p:pic>
      <p:sp>
        <p:nvSpPr>
          <p:cNvPr id="5" name="Content Placeholder 2"/>
          <p:cNvSpPr txBox="1">
            <a:spLocks/>
          </p:cNvSpPr>
          <p:nvPr/>
        </p:nvSpPr>
        <p:spPr>
          <a:xfrm>
            <a:off x="838200" y="1825625"/>
            <a:ext cx="48413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2400" dirty="0" err="1"/>
              <a:t>What</a:t>
            </a:r>
            <a:r>
              <a:rPr lang="sk-SK" sz="2400" dirty="0"/>
              <a:t> </a:t>
            </a:r>
            <a:r>
              <a:rPr lang="sk-SK" sz="2400" dirty="0" err="1"/>
              <a:t>Causes</a:t>
            </a:r>
            <a:r>
              <a:rPr lang="sk-SK" sz="2400" dirty="0"/>
              <a:t> </a:t>
            </a:r>
            <a:r>
              <a:rPr lang="sk-SK" sz="2400" dirty="0" smtClean="0"/>
              <a:t>PVC?</a:t>
            </a:r>
          </a:p>
          <a:p>
            <a:r>
              <a:rPr lang="sk-SK" sz="2400" dirty="0" err="1" smtClean="0"/>
              <a:t>Heart</a:t>
            </a:r>
            <a:r>
              <a:rPr lang="sk-SK" sz="2400" dirty="0" smtClean="0"/>
              <a:t> </a:t>
            </a:r>
            <a:r>
              <a:rPr lang="sk-SK" sz="2400" dirty="0" err="1" smtClean="0"/>
              <a:t>attack</a:t>
            </a:r>
            <a:endParaRPr lang="sk-SK" sz="2400" dirty="0" smtClean="0"/>
          </a:p>
          <a:p>
            <a:r>
              <a:rPr lang="sk-SK" sz="2400" dirty="0" err="1" smtClean="0"/>
              <a:t>High</a:t>
            </a:r>
            <a:r>
              <a:rPr lang="sk-SK" sz="2400" dirty="0" smtClean="0"/>
              <a:t> </a:t>
            </a:r>
            <a:r>
              <a:rPr lang="sk-SK" sz="2400" dirty="0" err="1" smtClean="0"/>
              <a:t>blood</a:t>
            </a:r>
            <a:r>
              <a:rPr lang="sk-SK" sz="2400" dirty="0" smtClean="0"/>
              <a:t> </a:t>
            </a:r>
            <a:r>
              <a:rPr lang="sk-SK" sz="2400" dirty="0" err="1" smtClean="0"/>
              <a:t>pressure</a:t>
            </a:r>
            <a:endParaRPr lang="sk-SK" sz="2400" dirty="0" smtClean="0"/>
          </a:p>
          <a:p>
            <a:r>
              <a:rPr lang="sk-SK" sz="2400" dirty="0" err="1" smtClean="0"/>
              <a:t>Cardiomyopathy</a:t>
            </a:r>
            <a:endParaRPr lang="sk-SK" sz="2400" dirty="0" smtClean="0"/>
          </a:p>
          <a:p>
            <a:r>
              <a:rPr lang="sk-SK" sz="2400" dirty="0" err="1" smtClean="0"/>
              <a:t>Disease</a:t>
            </a:r>
            <a:r>
              <a:rPr lang="sk-SK" sz="2400" dirty="0" smtClean="0"/>
              <a:t> of </a:t>
            </a:r>
            <a:r>
              <a:rPr lang="sk-SK" sz="2400" dirty="0" err="1" smtClean="0"/>
              <a:t>heart</a:t>
            </a:r>
            <a:r>
              <a:rPr lang="sk-SK" sz="2400" dirty="0" smtClean="0"/>
              <a:t> </a:t>
            </a:r>
            <a:r>
              <a:rPr lang="sk-SK" sz="2400" dirty="0" err="1" smtClean="0"/>
              <a:t>valves</a:t>
            </a:r>
            <a:r>
              <a:rPr lang="sk-SK" sz="2400" dirty="0" smtClean="0"/>
              <a:t> </a:t>
            </a:r>
          </a:p>
          <a:p>
            <a:r>
              <a:rPr lang="sk-SK" sz="2400" dirty="0" err="1" smtClean="0"/>
              <a:t>Hypokalemia</a:t>
            </a:r>
            <a:endParaRPr lang="sk-SK" sz="2400" dirty="0" smtClean="0"/>
          </a:p>
          <a:p>
            <a:r>
              <a:rPr lang="sk-SK" sz="2400" dirty="0" err="1" smtClean="0"/>
              <a:t>Hypomagnesemia</a:t>
            </a:r>
            <a:r>
              <a:rPr lang="sk-SK" sz="2400" dirty="0" smtClean="0"/>
              <a:t> </a:t>
            </a:r>
          </a:p>
          <a:p>
            <a:r>
              <a:rPr lang="sk-SK" sz="2400" dirty="0" err="1" smtClean="0"/>
              <a:t>Hypoxia</a:t>
            </a:r>
            <a:endParaRPr lang="sk-SK" sz="2400" dirty="0" smtClean="0"/>
          </a:p>
        </p:txBody>
      </p:sp>
      <p:sp>
        <p:nvSpPr>
          <p:cNvPr id="6" name="Content Placeholder 2"/>
          <p:cNvSpPr txBox="1">
            <a:spLocks/>
          </p:cNvSpPr>
          <p:nvPr/>
        </p:nvSpPr>
        <p:spPr>
          <a:xfrm>
            <a:off x="5962998" y="2292156"/>
            <a:ext cx="48413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sz="2400" dirty="0" err="1" smtClean="0"/>
              <a:t>Medications</a:t>
            </a:r>
            <a:r>
              <a:rPr lang="sk-SK" sz="2400" dirty="0" smtClean="0"/>
              <a:t> </a:t>
            </a:r>
          </a:p>
          <a:p>
            <a:r>
              <a:rPr lang="sk-SK" sz="2400" dirty="0" err="1" smtClean="0"/>
              <a:t>Excessive</a:t>
            </a:r>
            <a:r>
              <a:rPr lang="sk-SK" sz="2400" dirty="0" smtClean="0"/>
              <a:t> </a:t>
            </a:r>
            <a:r>
              <a:rPr lang="sk-SK" sz="2400" dirty="0" err="1" smtClean="0"/>
              <a:t>intake</a:t>
            </a:r>
            <a:r>
              <a:rPr lang="sk-SK" sz="2400" dirty="0" smtClean="0"/>
              <a:t> of </a:t>
            </a:r>
            <a:r>
              <a:rPr lang="sk-SK" sz="2400" dirty="0" err="1" smtClean="0"/>
              <a:t>alcohol</a:t>
            </a:r>
            <a:endParaRPr lang="sk-SK" sz="2400" dirty="0" smtClean="0"/>
          </a:p>
          <a:p>
            <a:r>
              <a:rPr lang="sk-SK" sz="2400" dirty="0" err="1" smtClean="0"/>
              <a:t>Excess</a:t>
            </a:r>
            <a:r>
              <a:rPr lang="sk-SK" sz="2400" dirty="0" smtClean="0"/>
              <a:t> </a:t>
            </a:r>
            <a:r>
              <a:rPr lang="sk-SK" sz="2400" dirty="0" err="1" smtClean="0"/>
              <a:t>caffeine</a:t>
            </a:r>
            <a:r>
              <a:rPr lang="sk-SK" sz="2400" dirty="0" smtClean="0"/>
              <a:t> </a:t>
            </a:r>
            <a:r>
              <a:rPr lang="sk-SK" sz="2400" dirty="0" err="1" smtClean="0"/>
              <a:t>intake</a:t>
            </a:r>
            <a:endParaRPr lang="sk-SK" sz="2400" dirty="0" smtClean="0"/>
          </a:p>
          <a:p>
            <a:r>
              <a:rPr lang="sk-SK" sz="2400" dirty="0" err="1" smtClean="0"/>
              <a:t>Stimulant</a:t>
            </a:r>
            <a:r>
              <a:rPr lang="sk-SK" sz="2400" dirty="0" smtClean="0"/>
              <a:t> </a:t>
            </a:r>
            <a:r>
              <a:rPr lang="sk-SK" sz="2400" dirty="0" err="1" smtClean="0"/>
              <a:t>drug</a:t>
            </a:r>
            <a:r>
              <a:rPr lang="sk-SK" sz="2400" dirty="0" smtClean="0"/>
              <a:t> </a:t>
            </a:r>
            <a:r>
              <a:rPr lang="sk-SK" sz="2400" dirty="0" err="1" smtClean="0"/>
              <a:t>use</a:t>
            </a:r>
            <a:r>
              <a:rPr lang="sk-SK" sz="2400" dirty="0" smtClean="0"/>
              <a:t> </a:t>
            </a:r>
          </a:p>
          <a:p>
            <a:r>
              <a:rPr lang="sk-SK" sz="2400" dirty="0" err="1" smtClean="0"/>
              <a:t>Myocarditis</a:t>
            </a:r>
            <a:r>
              <a:rPr lang="sk-SK" sz="2400" dirty="0" smtClean="0"/>
              <a:t> </a:t>
            </a:r>
          </a:p>
          <a:p>
            <a:r>
              <a:rPr lang="sk-SK" sz="2400" dirty="0" err="1" smtClean="0"/>
              <a:t>Cardiac</a:t>
            </a:r>
            <a:r>
              <a:rPr lang="sk-SK" sz="2400" dirty="0" smtClean="0"/>
              <a:t> </a:t>
            </a:r>
            <a:r>
              <a:rPr lang="sk-SK" sz="2400" dirty="0" err="1" smtClean="0"/>
              <a:t>contusion</a:t>
            </a:r>
            <a:endParaRPr lang="sk-SK" sz="2400" dirty="0"/>
          </a:p>
        </p:txBody>
      </p:sp>
    </p:spTree>
    <p:extLst>
      <p:ext uri="{BB962C8B-B14F-4D97-AF65-F5344CB8AC3E}">
        <p14:creationId xmlns="" xmlns:p14="http://schemas.microsoft.com/office/powerpoint/2010/main" val="852205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4.07407E-6 L 0.34883 0.13149 " pathEditMode="relative" rAng="0" ptsTypes="AA">
                                      <p:cBhvr>
                                        <p:cTn id="6" dur="2000" fill="hold"/>
                                        <p:tgtEl>
                                          <p:spTgt spid="4"/>
                                        </p:tgtEl>
                                        <p:attrNameLst>
                                          <p:attrName>ppt_x</p:attrName>
                                          <p:attrName>ppt_y</p:attrName>
                                        </p:attrNameLst>
                                      </p:cBhvr>
                                      <p:rCtr x="17435" y="6574"/>
                                    </p:animMotion>
                                  </p:childTnLst>
                                </p:cTn>
                              </p:par>
                              <p:par>
                                <p:cTn id="7" presetID="6" presetClass="emph" presetSubtype="0" fill="hold" nodeType="withEffect">
                                  <p:stCondLst>
                                    <p:cond delay="250"/>
                                  </p:stCondLst>
                                  <p:childTnLst>
                                    <p:animScale>
                                      <p:cBhvr>
                                        <p:cTn id="8" dur="1500" fill="hold"/>
                                        <p:tgtEl>
                                          <p:spTgt spid="4"/>
                                        </p:tgtEl>
                                      </p:cBhvr>
                                      <p:by x="50000" y="5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638074036"/>
      </p:ext>
    </p:extLst>
  </p:cSld>
  <p:clrMapOvr>
    <a:masterClrMapping/>
  </p:clrMapOvr>
  <p:transition advClick="0"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Atrial</a:t>
            </a:r>
            <a:r>
              <a:rPr lang="sk-SK" dirty="0" smtClean="0"/>
              <a:t> </a:t>
            </a:r>
            <a:r>
              <a:rPr lang="sk-SK" dirty="0" err="1" smtClean="0"/>
              <a:t>fibrillation</a:t>
            </a:r>
            <a:endParaRPr lang="sk-SK"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87094" y="1690688"/>
            <a:ext cx="7513894" cy="5118893"/>
          </a:xfrm>
          <a:prstGeom prst="rect">
            <a:avLst/>
          </a:prstGeom>
        </p:spPr>
      </p:pic>
      <p:sp>
        <p:nvSpPr>
          <p:cNvPr id="5" name="Content Placeholder 4"/>
          <p:cNvSpPr>
            <a:spLocks noGrp="1"/>
          </p:cNvSpPr>
          <p:nvPr>
            <p:ph idx="1"/>
          </p:nvPr>
        </p:nvSpPr>
        <p:spPr/>
        <p:txBody>
          <a:bodyPr>
            <a:normAutofit/>
          </a:bodyPr>
          <a:lstStyle/>
          <a:p>
            <a:pPr marL="0" indent="0">
              <a:buNone/>
            </a:pPr>
            <a:r>
              <a:rPr lang="sk-SK" sz="2400" dirty="0" err="1"/>
              <a:t>What</a:t>
            </a:r>
            <a:r>
              <a:rPr lang="sk-SK" sz="2400" dirty="0"/>
              <a:t> </a:t>
            </a:r>
            <a:r>
              <a:rPr lang="sk-SK" sz="2400" dirty="0" err="1"/>
              <a:t>Causes</a:t>
            </a:r>
            <a:r>
              <a:rPr lang="sk-SK" sz="2400" dirty="0"/>
              <a:t> </a:t>
            </a:r>
            <a:r>
              <a:rPr lang="sk-SK" sz="2400" dirty="0" err="1"/>
              <a:t>Atrial</a:t>
            </a:r>
            <a:r>
              <a:rPr lang="sk-SK" sz="2400" dirty="0"/>
              <a:t> </a:t>
            </a:r>
            <a:r>
              <a:rPr lang="sk-SK" sz="2400" dirty="0" err="1"/>
              <a:t>Fibrillation</a:t>
            </a:r>
            <a:r>
              <a:rPr lang="sk-SK" sz="2400" dirty="0"/>
              <a:t>?</a:t>
            </a:r>
          </a:p>
          <a:p>
            <a:r>
              <a:rPr lang="sk-SK" sz="2400" dirty="0" err="1" smtClean="0"/>
              <a:t>Poorly</a:t>
            </a:r>
            <a:r>
              <a:rPr lang="sk-SK" sz="2400" dirty="0" smtClean="0"/>
              <a:t> </a:t>
            </a:r>
            <a:r>
              <a:rPr lang="sk-SK" sz="2400" dirty="0" err="1"/>
              <a:t>controlled</a:t>
            </a:r>
            <a:r>
              <a:rPr lang="sk-SK" sz="2400" dirty="0"/>
              <a:t> </a:t>
            </a:r>
            <a:r>
              <a:rPr lang="sk-SK" sz="2400" dirty="0" err="1"/>
              <a:t>high</a:t>
            </a:r>
            <a:r>
              <a:rPr lang="sk-SK" sz="2400" dirty="0"/>
              <a:t> </a:t>
            </a:r>
            <a:r>
              <a:rPr lang="sk-SK" sz="2400" dirty="0" err="1"/>
              <a:t>blood</a:t>
            </a:r>
            <a:r>
              <a:rPr lang="sk-SK" sz="2400" dirty="0"/>
              <a:t> </a:t>
            </a:r>
            <a:r>
              <a:rPr lang="sk-SK" sz="2400" dirty="0" err="1"/>
              <a:t>pressure</a:t>
            </a:r>
            <a:r>
              <a:rPr lang="sk-SK" sz="2400" dirty="0"/>
              <a:t> (</a:t>
            </a:r>
            <a:r>
              <a:rPr lang="sk-SK" sz="2400" dirty="0" err="1"/>
              <a:t>hypertension</a:t>
            </a:r>
            <a:r>
              <a:rPr lang="sk-SK" sz="2400" dirty="0"/>
              <a:t>)</a:t>
            </a:r>
          </a:p>
          <a:p>
            <a:r>
              <a:rPr lang="sk-SK" sz="2400" dirty="0" err="1"/>
              <a:t>Heart</a:t>
            </a:r>
            <a:r>
              <a:rPr lang="sk-SK" sz="2400" dirty="0"/>
              <a:t> </a:t>
            </a:r>
            <a:r>
              <a:rPr lang="sk-SK" sz="2400" dirty="0" err="1"/>
              <a:t>valve</a:t>
            </a:r>
            <a:r>
              <a:rPr lang="sk-SK" sz="2400" dirty="0"/>
              <a:t> </a:t>
            </a:r>
            <a:r>
              <a:rPr lang="sk-SK" sz="2400" dirty="0" err="1"/>
              <a:t>problems</a:t>
            </a:r>
            <a:endParaRPr lang="sk-SK" sz="2400" dirty="0"/>
          </a:p>
          <a:p>
            <a:r>
              <a:rPr lang="sk-SK" sz="2400" dirty="0" err="1"/>
              <a:t>Coronary</a:t>
            </a:r>
            <a:r>
              <a:rPr lang="sk-SK" sz="2400" dirty="0"/>
              <a:t> </a:t>
            </a:r>
            <a:r>
              <a:rPr lang="sk-SK" sz="2400" dirty="0" err="1"/>
              <a:t>artery</a:t>
            </a:r>
            <a:r>
              <a:rPr lang="sk-SK" sz="2400" dirty="0"/>
              <a:t> </a:t>
            </a:r>
            <a:r>
              <a:rPr lang="sk-SK" sz="2400" dirty="0" err="1"/>
              <a:t>disease</a:t>
            </a:r>
            <a:endParaRPr lang="sk-SK" sz="2400" dirty="0"/>
          </a:p>
          <a:p>
            <a:r>
              <a:rPr lang="sk-SK" sz="2400" dirty="0" err="1"/>
              <a:t>Alcohol</a:t>
            </a:r>
            <a:r>
              <a:rPr lang="sk-SK" sz="2400" dirty="0"/>
              <a:t> </a:t>
            </a:r>
            <a:r>
              <a:rPr lang="sk-SK" sz="2400" dirty="0" err="1"/>
              <a:t>abuse</a:t>
            </a:r>
            <a:endParaRPr lang="sk-SK" sz="2400" dirty="0"/>
          </a:p>
          <a:p>
            <a:r>
              <a:rPr lang="sk-SK" sz="2400" dirty="0" err="1"/>
              <a:t>Obesity</a:t>
            </a:r>
            <a:endParaRPr lang="sk-SK" sz="2400" dirty="0"/>
          </a:p>
          <a:p>
            <a:r>
              <a:rPr lang="sk-SK" sz="2400" dirty="0" err="1"/>
              <a:t>Sleep</a:t>
            </a:r>
            <a:r>
              <a:rPr lang="sk-SK" sz="2400" dirty="0"/>
              <a:t> </a:t>
            </a:r>
            <a:r>
              <a:rPr lang="sk-SK" sz="2400" dirty="0" err="1" smtClean="0"/>
              <a:t>apnea</a:t>
            </a:r>
            <a:r>
              <a:rPr lang="sk-SK" sz="2400" dirty="0" smtClean="0"/>
              <a:t> (</a:t>
            </a:r>
            <a:r>
              <a:rPr lang="sk-SK" sz="2400" dirty="0" err="1" smtClean="0"/>
              <a:t>pauses</a:t>
            </a:r>
            <a:r>
              <a:rPr lang="sk-SK" sz="2400" dirty="0" smtClean="0"/>
              <a:t> in </a:t>
            </a:r>
            <a:r>
              <a:rPr lang="sk-SK" sz="2400" dirty="0" err="1" smtClean="0"/>
              <a:t>breathing</a:t>
            </a:r>
            <a:r>
              <a:rPr lang="sk-SK" sz="2400" dirty="0" smtClean="0"/>
              <a:t>)</a:t>
            </a:r>
            <a:endParaRPr lang="sk-SK" sz="2400" dirty="0"/>
          </a:p>
          <a:p>
            <a:r>
              <a:rPr lang="sk-SK" sz="2400" dirty="0" err="1"/>
              <a:t>Thyroid</a:t>
            </a:r>
            <a:r>
              <a:rPr lang="sk-SK" sz="2400" dirty="0"/>
              <a:t> </a:t>
            </a:r>
            <a:r>
              <a:rPr lang="sk-SK" sz="2400" dirty="0" err="1"/>
              <a:t>disorders</a:t>
            </a:r>
            <a:endParaRPr lang="sk-SK" sz="2400" dirty="0"/>
          </a:p>
          <a:p>
            <a:endParaRPr lang="sk-SK" dirty="0"/>
          </a:p>
        </p:txBody>
      </p:sp>
    </p:spTree>
    <p:extLst>
      <p:ext uri="{BB962C8B-B14F-4D97-AF65-F5344CB8AC3E}">
        <p14:creationId xmlns="" xmlns:p14="http://schemas.microsoft.com/office/powerpoint/2010/main" val="828190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5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75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75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75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75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75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75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466274675"/>
      </p:ext>
    </p:extLst>
  </p:cSld>
  <p:clrMapOvr>
    <a:masterClrMapping/>
  </p:clrMapOvr>
  <p:transition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Paroxysmal</a:t>
            </a:r>
            <a:r>
              <a:rPr lang="sk-SK" dirty="0" smtClean="0"/>
              <a:t> </a:t>
            </a:r>
            <a:r>
              <a:rPr lang="sk-SK" dirty="0" err="1" smtClean="0"/>
              <a:t>supraventricular</a:t>
            </a:r>
            <a:r>
              <a:rPr lang="sk-SK" dirty="0" smtClean="0"/>
              <a:t> </a:t>
            </a:r>
            <a:r>
              <a:rPr lang="sk-SK" dirty="0" err="1" smtClean="0"/>
              <a:t>tachycardia</a:t>
            </a:r>
            <a:r>
              <a:rPr lang="sk-SK" dirty="0" smtClean="0"/>
              <a:t> </a:t>
            </a:r>
            <a:endParaRPr lang="sk-SK" dirty="0"/>
          </a:p>
        </p:txBody>
      </p:sp>
      <p:sp>
        <p:nvSpPr>
          <p:cNvPr id="3" name="Content Placeholder 2"/>
          <p:cNvSpPr>
            <a:spLocks noGrp="1"/>
          </p:cNvSpPr>
          <p:nvPr>
            <p:ph idx="1"/>
          </p:nvPr>
        </p:nvSpPr>
        <p:spPr/>
        <p:txBody>
          <a:bodyPr/>
          <a:lstStyle/>
          <a:p>
            <a:pPr marL="0" indent="0">
              <a:buNone/>
            </a:pPr>
            <a:r>
              <a:rPr lang="sk-SK" dirty="0" err="1"/>
              <a:t>What</a:t>
            </a:r>
            <a:r>
              <a:rPr lang="sk-SK" dirty="0"/>
              <a:t> </a:t>
            </a:r>
            <a:r>
              <a:rPr lang="sk-SK" dirty="0" err="1" smtClean="0"/>
              <a:t>Causes</a:t>
            </a:r>
            <a:r>
              <a:rPr lang="sk-SK" dirty="0" smtClean="0"/>
              <a:t> PST?</a:t>
            </a:r>
          </a:p>
          <a:p>
            <a:r>
              <a:rPr lang="sk-SK" dirty="0" err="1" smtClean="0"/>
              <a:t>Excessive</a:t>
            </a:r>
            <a:r>
              <a:rPr lang="sk-SK" dirty="0" smtClean="0"/>
              <a:t> </a:t>
            </a:r>
            <a:r>
              <a:rPr lang="sk-SK" dirty="0" err="1" smtClean="0"/>
              <a:t>intake</a:t>
            </a:r>
            <a:r>
              <a:rPr lang="sk-SK" dirty="0" smtClean="0"/>
              <a:t> of </a:t>
            </a:r>
            <a:r>
              <a:rPr lang="sk-SK" dirty="0" err="1" smtClean="0"/>
              <a:t>alcohol</a:t>
            </a:r>
            <a:endParaRPr lang="sk-SK" dirty="0" smtClean="0"/>
          </a:p>
          <a:p>
            <a:r>
              <a:rPr lang="sk-SK" dirty="0" err="1" smtClean="0"/>
              <a:t>Excess</a:t>
            </a:r>
            <a:r>
              <a:rPr lang="sk-SK" dirty="0" smtClean="0"/>
              <a:t> </a:t>
            </a:r>
            <a:r>
              <a:rPr lang="sk-SK" dirty="0" err="1" smtClean="0"/>
              <a:t>caffeine</a:t>
            </a:r>
            <a:r>
              <a:rPr lang="sk-SK" dirty="0" smtClean="0"/>
              <a:t> </a:t>
            </a:r>
            <a:r>
              <a:rPr lang="sk-SK" dirty="0" err="1" smtClean="0"/>
              <a:t>intake</a:t>
            </a:r>
            <a:endParaRPr lang="sk-SK" dirty="0" smtClean="0"/>
          </a:p>
          <a:p>
            <a:r>
              <a:rPr lang="sk-SK" dirty="0" err="1" smtClean="0"/>
              <a:t>Electrolytes</a:t>
            </a:r>
            <a:r>
              <a:rPr lang="sk-SK" dirty="0" smtClean="0"/>
              <a:t> </a:t>
            </a:r>
            <a:r>
              <a:rPr lang="sk-SK" dirty="0" err="1" smtClean="0"/>
              <a:t>abnormalities</a:t>
            </a:r>
            <a:endParaRPr lang="sk-SK" dirty="0" smtClean="0"/>
          </a:p>
          <a:p>
            <a:r>
              <a:rPr lang="sk-SK" dirty="0" err="1" smtClean="0"/>
              <a:t>Abnormal</a:t>
            </a:r>
            <a:r>
              <a:rPr lang="sk-SK" dirty="0" smtClean="0"/>
              <a:t> </a:t>
            </a:r>
            <a:r>
              <a:rPr lang="sk-SK" dirty="0" err="1" smtClean="0"/>
              <a:t>thyroid</a:t>
            </a:r>
            <a:r>
              <a:rPr lang="sk-SK" dirty="0" smtClean="0"/>
              <a:t> </a:t>
            </a:r>
            <a:r>
              <a:rPr lang="sk-SK" dirty="0" err="1" smtClean="0"/>
              <a:t>levels</a:t>
            </a:r>
            <a:endParaRPr lang="sk-SK" dirty="0" smtClean="0"/>
          </a:p>
          <a:p>
            <a:r>
              <a:rPr lang="sk-SK" dirty="0" err="1"/>
              <a:t>Medications</a:t>
            </a:r>
            <a:r>
              <a:rPr lang="sk-SK" dirty="0" smtClean="0"/>
              <a:t> </a:t>
            </a:r>
          </a:p>
          <a:p>
            <a:endParaRPr lang="sk-SK" dirty="0" smtClean="0"/>
          </a:p>
          <a:p>
            <a:endParaRPr lang="sk-SK"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39458" y="2519264"/>
            <a:ext cx="6959710" cy="4088829"/>
          </a:xfrm>
          <a:prstGeom prst="rect">
            <a:avLst/>
          </a:prstGeom>
          <a:ln>
            <a:noFill/>
          </a:ln>
          <a:effectLst>
            <a:softEdge rad="12700"/>
          </a:effectLst>
        </p:spPr>
      </p:pic>
    </p:spTree>
    <p:extLst>
      <p:ext uri="{BB962C8B-B14F-4D97-AF65-F5344CB8AC3E}">
        <p14:creationId xmlns="" xmlns:p14="http://schemas.microsoft.com/office/powerpoint/2010/main" val="3348801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450762" y="2959696"/>
            <a:ext cx="10573554" cy="3170648"/>
          </a:xfrm>
          <a:prstGeom prst="rtTriangle">
            <a:avLst/>
          </a:prstGeom>
          <a:solidFill>
            <a:srgbClr val="570076"/>
          </a:solidFill>
          <a:ln>
            <a:solidFill>
              <a:srgbClr val="570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50" name="Nadpis 1"/>
          <p:cNvSpPr>
            <a:spLocks noGrp="1"/>
          </p:cNvSpPr>
          <p:nvPr>
            <p:ph type="ctrTitle"/>
          </p:nvPr>
        </p:nvSpPr>
        <p:spPr>
          <a:xfrm rot="1020000">
            <a:off x="1853618" y="2607343"/>
            <a:ext cx="3473003" cy="1275593"/>
          </a:xfrm>
        </p:spPr>
        <p:txBody>
          <a:bodyPr>
            <a:normAutofit fontScale="90000"/>
          </a:bodyPr>
          <a:lstStyle/>
          <a:p>
            <a:r>
              <a:rPr lang="sk-SK" b="1" dirty="0" smtClean="0">
                <a:solidFill>
                  <a:srgbClr val="570076"/>
                </a:solidFill>
              </a:rPr>
              <a:t>Aneurysm</a:t>
            </a:r>
          </a:p>
        </p:txBody>
      </p:sp>
      <p:sp>
        <p:nvSpPr>
          <p:cNvPr id="3" name="Podnadpis 2"/>
          <p:cNvSpPr>
            <a:spLocks noGrp="1"/>
          </p:cNvSpPr>
          <p:nvPr>
            <p:ph type="subTitle" idx="1"/>
          </p:nvPr>
        </p:nvSpPr>
        <p:spPr>
          <a:xfrm>
            <a:off x="253655" y="5765849"/>
            <a:ext cx="2687392" cy="728989"/>
          </a:xfrm>
        </p:spPr>
        <p:txBody>
          <a:bodyPr rtlCol="0">
            <a:normAutofit/>
          </a:bodyPr>
          <a:lstStyle/>
          <a:p>
            <a:pPr>
              <a:defRPr/>
            </a:pPr>
            <a:r>
              <a:rPr lang="sk-SK" sz="2800" dirty="0">
                <a:solidFill>
                  <a:schemeClr val="bg1"/>
                </a:solidFill>
              </a:rPr>
              <a:t>Nicolas </a:t>
            </a:r>
            <a:r>
              <a:rPr lang="sk-SK" sz="2800" dirty="0" smtClean="0">
                <a:solidFill>
                  <a:schemeClr val="bg1"/>
                </a:solidFill>
              </a:rPr>
              <a:t>Alvarez</a:t>
            </a:r>
            <a:endParaRPr lang="sk-SK" sz="2800" dirty="0">
              <a:solidFill>
                <a:schemeClr val="bg1"/>
              </a:solidFill>
            </a:endParaRPr>
          </a:p>
        </p:txBody>
      </p:sp>
      <p:sp>
        <p:nvSpPr>
          <p:cNvPr id="4" name="Right Triangle 3"/>
          <p:cNvSpPr/>
          <p:nvPr/>
        </p:nvSpPr>
        <p:spPr>
          <a:xfrm flipH="1">
            <a:off x="7933384" y="2127507"/>
            <a:ext cx="3721995" cy="4002837"/>
          </a:xfrm>
          <a:prstGeom prst="rtTriangle">
            <a:avLst/>
          </a:prstGeom>
          <a:solidFill>
            <a:srgbClr val="570076"/>
          </a:solidFill>
          <a:ln>
            <a:solidFill>
              <a:srgbClr val="570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 xmlns:p14="http://schemas.microsoft.com/office/powerpoint/2010/main" val="249794656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89954564"/>
      </p:ext>
    </p:extLst>
  </p:cSld>
  <p:clrMapOvr>
    <a:masterClrMapping/>
  </p:clrMapOvr>
  <p:transition advClick="0"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8119" y="3553843"/>
            <a:ext cx="3635829" cy="3098029"/>
          </a:xfrm>
          <a:prstGeom prst="rect">
            <a:avLst/>
          </a:prstGeom>
        </p:spPr>
      </p:pic>
      <p:sp>
        <p:nvSpPr>
          <p:cNvPr id="2" name="Title 1"/>
          <p:cNvSpPr>
            <a:spLocks noGrp="1"/>
          </p:cNvSpPr>
          <p:nvPr>
            <p:ph type="title"/>
          </p:nvPr>
        </p:nvSpPr>
        <p:spPr/>
        <p:txBody>
          <a:bodyPr/>
          <a:lstStyle/>
          <a:p>
            <a:r>
              <a:rPr lang="sk-SK" dirty="0" err="1" smtClean="0"/>
              <a:t>Diagnostics</a:t>
            </a:r>
            <a:endParaRPr lang="sk-SK" dirty="0"/>
          </a:p>
        </p:txBody>
      </p:sp>
      <p:sp>
        <p:nvSpPr>
          <p:cNvPr id="3" name="Content Placeholder 2"/>
          <p:cNvSpPr>
            <a:spLocks noGrp="1"/>
          </p:cNvSpPr>
          <p:nvPr>
            <p:ph idx="1"/>
          </p:nvPr>
        </p:nvSpPr>
        <p:spPr/>
        <p:txBody>
          <a:bodyPr/>
          <a:lstStyle/>
          <a:p>
            <a:r>
              <a:rPr lang="sk-SK" dirty="0" err="1"/>
              <a:t>Electrocardiogram</a:t>
            </a:r>
            <a:r>
              <a:rPr lang="sk-SK" dirty="0"/>
              <a:t> (EKG</a:t>
            </a:r>
            <a:r>
              <a:rPr lang="sk-SK" dirty="0" smtClean="0"/>
              <a:t>)</a:t>
            </a:r>
          </a:p>
          <a:p>
            <a:r>
              <a:rPr lang="sk-SK" dirty="0" err="1"/>
              <a:t>Holter</a:t>
            </a:r>
            <a:r>
              <a:rPr lang="sk-SK" dirty="0"/>
              <a:t> </a:t>
            </a:r>
            <a:r>
              <a:rPr lang="sk-SK" dirty="0" smtClean="0"/>
              <a:t>monitor</a:t>
            </a:r>
          </a:p>
          <a:p>
            <a:r>
              <a:rPr lang="sk-SK" dirty="0" err="1" smtClean="0"/>
              <a:t>Echocardiography</a:t>
            </a:r>
            <a:endParaRPr lang="sk-SK" dirty="0" smtClean="0"/>
          </a:p>
          <a:p>
            <a:r>
              <a:rPr lang="sk-SK" dirty="0" err="1"/>
              <a:t>Exercise</a:t>
            </a:r>
            <a:r>
              <a:rPr lang="sk-SK" dirty="0"/>
              <a:t> </a:t>
            </a:r>
            <a:r>
              <a:rPr lang="sk-SK" dirty="0" err="1"/>
              <a:t>cardiac</a:t>
            </a:r>
            <a:r>
              <a:rPr lang="sk-SK" dirty="0"/>
              <a:t> </a:t>
            </a:r>
            <a:r>
              <a:rPr lang="sk-SK" dirty="0" err="1"/>
              <a:t>stress</a:t>
            </a:r>
            <a:r>
              <a:rPr lang="sk-SK" dirty="0"/>
              <a:t> </a:t>
            </a:r>
            <a:r>
              <a:rPr lang="sk-SK" dirty="0" smtClean="0"/>
              <a:t>test</a:t>
            </a:r>
          </a:p>
          <a:p>
            <a:r>
              <a:rPr lang="sk-SK" dirty="0" err="1"/>
              <a:t>Blood</a:t>
            </a:r>
            <a:r>
              <a:rPr lang="sk-SK" dirty="0"/>
              <a:t> </a:t>
            </a:r>
            <a:r>
              <a:rPr lang="sk-SK" dirty="0" err="1"/>
              <a:t>tests</a:t>
            </a:r>
            <a:endParaRPr lang="sk-SK"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57730" y="365125"/>
            <a:ext cx="2438400" cy="2209800"/>
          </a:xfrm>
          <a:prstGeom prst="rect">
            <a:avLst/>
          </a:prstGeom>
        </p:spPr>
      </p:pic>
      <p:pic>
        <p:nvPicPr>
          <p:cNvPr id="5" name="Picture 4"/>
          <p:cNvPicPr>
            <a:picLocks noChangeAspect="1"/>
          </p:cNvPicPr>
          <p:nvPr/>
        </p:nvPicPr>
        <p:blipFill>
          <a:blip r:embed="rId5" cstate="print">
            <a:extLst>
              <a:ext uri="{BEBA8EAE-BF5A-486C-A8C5-ECC9F3942E4B}">
                <a14:imgProps xmlns="" xmlns:a14="http://schemas.microsoft.com/office/drawing/2010/main">
                  <a14:imgLayer r:embed="rId6">
                    <a14:imgEffect>
                      <a14:backgroundRemoval t="0" b="100000" l="0" r="100000">
                        <a14:foregroundMark x1="11742" y1="72917" x2="379" y2="90972"/>
                        <a14:foregroundMark x1="1515" y1="91319" x2="7955" y2="99653"/>
                        <a14:foregroundMark x1="7955" y1="98611" x2="31061" y2="92708"/>
                        <a14:foregroundMark x1="31818" y1="92708" x2="54545" y2="92708"/>
                        <a14:foregroundMark x1="53788" y1="92708" x2="84091" y2="83681"/>
                        <a14:foregroundMark x1="70076" y1="68750" x2="71591" y2="77431"/>
                        <a14:foregroundMark x1="84470" y1="85764" x2="92424" y2="9028"/>
                        <a14:foregroundMark x1="92803" y1="9722" x2="28788" y2="2431"/>
                        <a14:foregroundMark x1="28409" y1="3125" x2="6061" y2="20833"/>
                        <a14:foregroundMark x1="6061" y1="20833" x2="7197" y2="72569"/>
                        <a14:foregroundMark x1="12879" y1="84028" x2="8712" y2="92708"/>
                        <a14:foregroundMark x1="35985" y1="87847" x2="71212" y2="81250"/>
                        <a14:backgroundMark x1="63258" y1="97917" x2="98864" y2="96528"/>
                      </a14:backgroundRemoval>
                    </a14:imgEffect>
                  </a14:imgLayer>
                </a14:imgProps>
              </a:ext>
              <a:ext uri="{28A0092B-C50C-407E-A947-70E740481C1C}">
                <a14:useLocalDpi xmlns="" xmlns:a14="http://schemas.microsoft.com/office/drawing/2010/main" val="0"/>
              </a:ext>
            </a:extLst>
          </a:blip>
          <a:stretch>
            <a:fillRect/>
          </a:stretch>
        </p:blipFill>
        <p:spPr>
          <a:xfrm>
            <a:off x="8839200" y="343694"/>
            <a:ext cx="3352800" cy="3657600"/>
          </a:xfrm>
          <a:prstGeom prst="rect">
            <a:avLst/>
          </a:prstGeom>
          <a:ln>
            <a:noFill/>
          </a:ln>
          <a:effectLst>
            <a:softEdge rad="0"/>
          </a:effectLst>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435483" y="4136231"/>
            <a:ext cx="3337417" cy="2515641"/>
          </a:xfrm>
          <a:prstGeom prst="rect">
            <a:avLst/>
          </a:prstGeom>
        </p:spPr>
      </p:pic>
    </p:spTree>
    <p:extLst>
      <p:ext uri="{BB962C8B-B14F-4D97-AF65-F5344CB8AC3E}">
        <p14:creationId xmlns="" xmlns:p14="http://schemas.microsoft.com/office/powerpoint/2010/main" val="2818166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2038719970"/>
      </p:ext>
    </p:extLst>
  </p:cSld>
  <p:clrMapOvr>
    <a:masterClrMapping/>
  </p:clrMapOvr>
  <p:transition advClick="0"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53977" y="-305594"/>
            <a:ext cx="2667000" cy="2667000"/>
          </a:xfrm>
          <a:prstGeom prst="rect">
            <a:avLst/>
          </a:prstGeom>
          <a:ln>
            <a:noFill/>
          </a:ln>
          <a:effectLst>
            <a:softEdge rad="112500"/>
          </a:effectLst>
        </p:spPr>
      </p:pic>
      <p:sp>
        <p:nvSpPr>
          <p:cNvPr id="2" name="Title 1"/>
          <p:cNvSpPr>
            <a:spLocks noGrp="1"/>
          </p:cNvSpPr>
          <p:nvPr>
            <p:ph type="title"/>
          </p:nvPr>
        </p:nvSpPr>
        <p:spPr/>
        <p:txBody>
          <a:bodyPr/>
          <a:lstStyle/>
          <a:p>
            <a:r>
              <a:rPr lang="sk-SK" dirty="0" err="1" smtClean="0"/>
              <a:t>Treatment</a:t>
            </a:r>
            <a:endParaRPr lang="sk-SK" dirty="0"/>
          </a:p>
        </p:txBody>
      </p:sp>
      <p:sp>
        <p:nvSpPr>
          <p:cNvPr id="3" name="Content Placeholder 2"/>
          <p:cNvSpPr>
            <a:spLocks noGrp="1"/>
          </p:cNvSpPr>
          <p:nvPr>
            <p:ph idx="1"/>
          </p:nvPr>
        </p:nvSpPr>
        <p:spPr/>
        <p:txBody>
          <a:bodyPr/>
          <a:lstStyle/>
          <a:p>
            <a:r>
              <a:rPr lang="sk-SK" dirty="0" err="1"/>
              <a:t>Antiarrhythmia</a:t>
            </a:r>
            <a:r>
              <a:rPr lang="sk-SK" dirty="0"/>
              <a:t> </a:t>
            </a:r>
            <a:r>
              <a:rPr lang="sk-SK" dirty="0" err="1" smtClean="0"/>
              <a:t>medications</a:t>
            </a:r>
            <a:endParaRPr lang="sk-SK" dirty="0" smtClean="0"/>
          </a:p>
          <a:p>
            <a:r>
              <a:rPr lang="sk-SK" dirty="0" err="1" smtClean="0"/>
              <a:t>Implantation</a:t>
            </a:r>
            <a:r>
              <a:rPr lang="sk-SK" dirty="0" smtClean="0"/>
              <a:t> </a:t>
            </a:r>
            <a:r>
              <a:rPr lang="sk-SK" dirty="0"/>
              <a:t>of a </a:t>
            </a:r>
            <a:r>
              <a:rPr lang="sk-SK" dirty="0" err="1" smtClean="0"/>
              <a:t>pacemaker</a:t>
            </a:r>
            <a:endParaRPr lang="sk-SK" dirty="0" smtClean="0"/>
          </a:p>
          <a:p>
            <a:r>
              <a:rPr lang="sk-SK" dirty="0" err="1"/>
              <a:t>S</a:t>
            </a:r>
            <a:r>
              <a:rPr lang="sk-SK" dirty="0" err="1" smtClean="0"/>
              <a:t>urgery</a:t>
            </a:r>
            <a:endParaRPr lang="sk-SK"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1981200"/>
            <a:ext cx="4876800" cy="48768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54997" y="3284376"/>
            <a:ext cx="2729984" cy="3573624"/>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41412" y="3959623"/>
            <a:ext cx="3183365" cy="3183365"/>
          </a:xfrm>
          <a:prstGeom prst="rect">
            <a:avLst/>
          </a:prstGeom>
        </p:spPr>
      </p:pic>
    </p:spTree>
    <p:extLst>
      <p:ext uri="{BB962C8B-B14F-4D97-AF65-F5344CB8AC3E}">
        <p14:creationId xmlns="" xmlns:p14="http://schemas.microsoft.com/office/powerpoint/2010/main" val="3540096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3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061499865"/>
      </p:ext>
    </p:extLst>
  </p:cSld>
  <p:clrMapOvr>
    <a:masterClrMapping/>
  </p:clrMapOvr>
  <p:transition advClick="0"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gular Pentagon 7"/>
          <p:cNvSpPr/>
          <p:nvPr/>
        </p:nvSpPr>
        <p:spPr>
          <a:xfrm>
            <a:off x="1981200" y="1120462"/>
            <a:ext cx="7832501" cy="3876541"/>
          </a:xfrm>
          <a:prstGeom prst="pentagon">
            <a:avLst/>
          </a:prstGeom>
          <a:solidFill>
            <a:srgbClr val="8CC1FC"/>
          </a:solidFill>
          <a:ln>
            <a:solidFill>
              <a:srgbClr val="113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Podnadpis 2"/>
          <p:cNvSpPr>
            <a:spLocks noGrp="1"/>
          </p:cNvSpPr>
          <p:nvPr>
            <p:ph type="subTitle" idx="1"/>
          </p:nvPr>
        </p:nvSpPr>
        <p:spPr>
          <a:xfrm>
            <a:off x="4608489" y="3582995"/>
            <a:ext cx="2577921" cy="585907"/>
          </a:xfrm>
        </p:spPr>
        <p:txBody>
          <a:bodyPr>
            <a:normAutofit/>
          </a:bodyPr>
          <a:lstStyle/>
          <a:p>
            <a:pPr>
              <a:defRPr/>
            </a:pPr>
            <a:r>
              <a:rPr lang="sk-SK" dirty="0" smtClean="0"/>
              <a:t>Lenka Polláková</a:t>
            </a:r>
            <a:endParaRPr lang="sk-SK" dirty="0"/>
          </a:p>
        </p:txBody>
      </p:sp>
      <p:sp>
        <p:nvSpPr>
          <p:cNvPr id="2" name="Nadpis 1"/>
          <p:cNvSpPr>
            <a:spLocks noGrp="1"/>
          </p:cNvSpPr>
          <p:nvPr>
            <p:ph type="ctrTitle"/>
          </p:nvPr>
        </p:nvSpPr>
        <p:spPr>
          <a:xfrm>
            <a:off x="1695416" y="1000108"/>
            <a:ext cx="8972584" cy="2423896"/>
          </a:xfrm>
        </p:spPr>
        <p:txBody>
          <a:bodyPr/>
          <a:lstStyle/>
          <a:p>
            <a:pPr>
              <a:defRPr/>
            </a:pPr>
            <a:r>
              <a:rPr lang="sk-SK" sz="7200" dirty="0" err="1"/>
              <a:t>Hyperlipidemia</a:t>
            </a:r>
            <a:endParaRPr lang="sk-SK" dirty="0"/>
          </a:p>
        </p:txBody>
      </p:sp>
      <p:sp>
        <p:nvSpPr>
          <p:cNvPr id="9" name="Regular Pentagon 8"/>
          <p:cNvSpPr/>
          <p:nvPr/>
        </p:nvSpPr>
        <p:spPr>
          <a:xfrm rot="20807240">
            <a:off x="1153903" y="1421816"/>
            <a:ext cx="1368809" cy="891793"/>
          </a:xfrm>
          <a:prstGeom prst="pentagon">
            <a:avLst/>
          </a:prstGeom>
          <a:solidFill>
            <a:srgbClr val="8CC1FC"/>
          </a:solidFill>
          <a:ln>
            <a:solidFill>
              <a:srgbClr val="113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Regular Pentagon 9"/>
          <p:cNvSpPr/>
          <p:nvPr/>
        </p:nvSpPr>
        <p:spPr>
          <a:xfrm rot="953785">
            <a:off x="2398937" y="5361111"/>
            <a:ext cx="1674479" cy="1147240"/>
          </a:xfrm>
          <a:prstGeom prst="pentagon">
            <a:avLst/>
          </a:prstGeom>
          <a:solidFill>
            <a:srgbClr val="8CC1FC"/>
          </a:solidFill>
          <a:ln>
            <a:solidFill>
              <a:srgbClr val="113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Regular Pentagon 10"/>
          <p:cNvSpPr/>
          <p:nvPr/>
        </p:nvSpPr>
        <p:spPr>
          <a:xfrm rot="20834880">
            <a:off x="9184597" y="3443172"/>
            <a:ext cx="1944967" cy="1375372"/>
          </a:xfrm>
          <a:prstGeom prst="pentagon">
            <a:avLst/>
          </a:prstGeom>
          <a:solidFill>
            <a:srgbClr val="8CC1FC"/>
          </a:solidFill>
          <a:ln>
            <a:solidFill>
              <a:srgbClr val="113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Regular Pentagon 11"/>
          <p:cNvSpPr/>
          <p:nvPr/>
        </p:nvSpPr>
        <p:spPr>
          <a:xfrm rot="327995">
            <a:off x="8349424" y="5322770"/>
            <a:ext cx="1067218" cy="671471"/>
          </a:xfrm>
          <a:prstGeom prst="pentagon">
            <a:avLst/>
          </a:prstGeom>
          <a:solidFill>
            <a:srgbClr val="8CC1FC"/>
          </a:solidFill>
          <a:ln>
            <a:solidFill>
              <a:srgbClr val="113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Regular Pentagon 12"/>
          <p:cNvSpPr/>
          <p:nvPr/>
        </p:nvSpPr>
        <p:spPr>
          <a:xfrm rot="953785">
            <a:off x="6754767" y="607411"/>
            <a:ext cx="972628" cy="665041"/>
          </a:xfrm>
          <a:prstGeom prst="pentagon">
            <a:avLst/>
          </a:prstGeom>
          <a:solidFill>
            <a:srgbClr val="8CC1FC"/>
          </a:solidFill>
          <a:ln>
            <a:solidFill>
              <a:srgbClr val="113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 xmlns:p14="http://schemas.microsoft.com/office/powerpoint/2010/main" val="350674933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CC1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423517054"/>
      </p:ext>
    </p:extLst>
  </p:cSld>
  <p:clrMapOvr>
    <a:masterClrMapping/>
  </p:clrMapOvr>
  <p:transition advClick="0" advTm="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sah 1"/>
          <p:cNvSpPr>
            <a:spLocks noGrp="1"/>
          </p:cNvSpPr>
          <p:nvPr>
            <p:ph idx="1"/>
          </p:nvPr>
        </p:nvSpPr>
        <p:spPr>
          <a:xfrm>
            <a:off x="692457" y="1524001"/>
            <a:ext cx="10795247" cy="4976813"/>
          </a:xfrm>
        </p:spPr>
        <p:txBody>
          <a:bodyPr>
            <a:normAutofit lnSpcReduction="10000"/>
          </a:bodyPr>
          <a:lstStyle/>
          <a:p>
            <a:endParaRPr lang="sk-SK" dirty="0" smtClean="0"/>
          </a:p>
          <a:p>
            <a:r>
              <a:rPr lang="en-US" dirty="0" smtClean="0"/>
              <a:t>abnormally elevated levels of any lipids in the blood</a:t>
            </a:r>
            <a:endParaRPr lang="sk-SK" dirty="0" smtClean="0"/>
          </a:p>
          <a:p>
            <a:endParaRPr lang="sk-SK" dirty="0" smtClean="0"/>
          </a:p>
          <a:p>
            <a:endParaRPr lang="sk-SK" dirty="0" smtClean="0"/>
          </a:p>
          <a:p>
            <a:endParaRPr lang="sk-SK" dirty="0" smtClean="0"/>
          </a:p>
          <a:p>
            <a:pPr algn="ctr">
              <a:buFont typeface="Wingdings 2" panose="05020102010507070707" pitchFamily="18" charset="2"/>
              <a:buNone/>
            </a:pPr>
            <a:r>
              <a:rPr lang="sk-SK" dirty="0" smtClean="0"/>
              <a:t>								</a:t>
            </a:r>
          </a:p>
          <a:p>
            <a:pPr algn="ctr">
              <a:buFont typeface="Wingdings 2" panose="05020102010507070707" pitchFamily="18" charset="2"/>
              <a:buNone/>
            </a:pPr>
            <a:r>
              <a:rPr lang="sk-SK" dirty="0" err="1" smtClean="0"/>
              <a:t>vs</a:t>
            </a:r>
            <a:r>
              <a:rPr lang="sk-SK" dirty="0" smtClean="0"/>
              <a:t>.</a:t>
            </a:r>
          </a:p>
          <a:p>
            <a:pPr>
              <a:buFont typeface="Wingdings 2" panose="05020102010507070707" pitchFamily="18" charset="2"/>
              <a:buNone/>
            </a:pPr>
            <a:r>
              <a:rPr lang="sk-SK" dirty="0" smtClean="0"/>
              <a:t>					</a:t>
            </a:r>
          </a:p>
          <a:p>
            <a:pPr>
              <a:buFont typeface="Wingdings 2" panose="05020102010507070707" pitchFamily="18" charset="2"/>
              <a:buNone/>
            </a:pPr>
            <a:endParaRPr lang="sk-SK" dirty="0" smtClean="0"/>
          </a:p>
          <a:p>
            <a:pPr>
              <a:buFont typeface="Wingdings 2" panose="05020102010507070707" pitchFamily="18" charset="2"/>
              <a:buNone/>
            </a:pPr>
            <a:r>
              <a:rPr lang="sk-SK" dirty="0" smtClean="0"/>
              <a:t>					</a:t>
            </a:r>
            <a:r>
              <a:rPr lang="sk-SK" dirty="0" err="1" smtClean="0"/>
              <a:t>always</a:t>
            </a:r>
            <a:r>
              <a:rPr lang="sk-SK" dirty="0" smtClean="0"/>
              <a:t> </a:t>
            </a:r>
            <a:r>
              <a:rPr lang="sk-SK" dirty="0" err="1" smtClean="0"/>
              <a:t>your</a:t>
            </a:r>
            <a:r>
              <a:rPr lang="sk-SK" dirty="0" smtClean="0"/>
              <a:t> </a:t>
            </a:r>
            <a:r>
              <a:rPr lang="sk-SK" dirty="0" err="1" smtClean="0"/>
              <a:t>decision</a:t>
            </a:r>
            <a:r>
              <a:rPr lang="sk-SK" dirty="0" smtClean="0"/>
              <a:t>?</a:t>
            </a:r>
          </a:p>
        </p:txBody>
      </p:sp>
      <p:sp>
        <p:nvSpPr>
          <p:cNvPr id="3" name="Nadpis 2"/>
          <p:cNvSpPr>
            <a:spLocks noGrp="1"/>
          </p:cNvSpPr>
          <p:nvPr>
            <p:ph type="title"/>
          </p:nvPr>
        </p:nvSpPr>
        <p:spPr/>
        <p:txBody>
          <a:bodyPr/>
          <a:lstStyle/>
          <a:p>
            <a:pPr algn="ctr">
              <a:defRPr/>
            </a:pPr>
            <a:r>
              <a:rPr lang="sk-SK" dirty="0" err="1" smtClean="0"/>
              <a:t>What</a:t>
            </a:r>
            <a:r>
              <a:rPr lang="sk-SK" dirty="0" smtClean="0"/>
              <a:t> </a:t>
            </a:r>
            <a:r>
              <a:rPr lang="sk-SK" dirty="0" err="1" smtClean="0"/>
              <a:t>is</a:t>
            </a:r>
            <a:r>
              <a:rPr lang="sk-SK" dirty="0" smtClean="0"/>
              <a:t> </a:t>
            </a:r>
            <a:r>
              <a:rPr lang="sk-SK" dirty="0" err="1" smtClean="0"/>
              <a:t>hyperlipidemia</a:t>
            </a:r>
            <a:endParaRPr lang="sk-SK" dirty="0"/>
          </a:p>
        </p:txBody>
      </p:sp>
      <p:pic>
        <p:nvPicPr>
          <p:cNvPr id="5123" name="Picture 3" descr="C:\Users\polak\Desktop\large.jpg"/>
          <p:cNvPicPr>
            <a:picLocks noChangeAspect="1" noChangeArrowheads="1"/>
          </p:cNvPicPr>
          <p:nvPr/>
        </p:nvPicPr>
        <p:blipFill>
          <a:blip r:embed="rId2" cstate="print"/>
          <a:srcRect/>
          <a:stretch>
            <a:fillRect/>
          </a:stretch>
        </p:blipFill>
        <p:spPr bwMode="auto">
          <a:xfrm>
            <a:off x="1377214" y="2785641"/>
            <a:ext cx="2253026" cy="2928934"/>
          </a:xfrm>
          <a:prstGeom prst="rect">
            <a:avLst/>
          </a:prstGeom>
          <a:noFill/>
          <a:effectLst>
            <a:softEdge rad="127000"/>
          </a:effectLst>
        </p:spPr>
      </p:pic>
      <p:pic>
        <p:nvPicPr>
          <p:cNvPr id="5124" name="Picture 4" descr="C:\Users\polak\Desktop\ffff.jpg"/>
          <p:cNvPicPr>
            <a:picLocks noChangeAspect="1" noChangeArrowheads="1"/>
          </p:cNvPicPr>
          <p:nvPr/>
        </p:nvPicPr>
        <p:blipFill>
          <a:blip r:embed="rId3" cstate="print"/>
          <a:srcRect/>
          <a:stretch>
            <a:fillRect/>
          </a:stretch>
        </p:blipFill>
        <p:spPr bwMode="auto">
          <a:xfrm>
            <a:off x="8451371" y="2803814"/>
            <a:ext cx="2086952" cy="2786081"/>
          </a:xfrm>
          <a:prstGeom prst="rect">
            <a:avLst/>
          </a:prstGeom>
          <a:noFill/>
          <a:effectLst>
            <a:softEdge rad="127000"/>
          </a:effectLst>
        </p:spPr>
      </p:pic>
    </p:spTree>
    <p:extLst>
      <p:ext uri="{BB962C8B-B14F-4D97-AF65-F5344CB8AC3E}">
        <p14:creationId xmlns="" xmlns:p14="http://schemas.microsoft.com/office/powerpoint/2010/main" val="36079757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CC1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143895307"/>
      </p:ext>
    </p:extLst>
  </p:cSld>
  <p:clrMapOvr>
    <a:masterClrMapping/>
  </p:clrMapOvr>
  <p:transition advClick="0" advTm="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sah 1"/>
          <p:cNvSpPr>
            <a:spLocks noGrp="1"/>
          </p:cNvSpPr>
          <p:nvPr>
            <p:ph idx="1"/>
          </p:nvPr>
        </p:nvSpPr>
        <p:spPr>
          <a:xfrm>
            <a:off x="683581" y="1972785"/>
            <a:ext cx="11061576" cy="4572000"/>
          </a:xfrm>
        </p:spPr>
        <p:txBody>
          <a:bodyPr/>
          <a:lstStyle/>
          <a:p>
            <a:r>
              <a:rPr lang="sk-SK" dirty="0" err="1" smtClean="0"/>
              <a:t>primary</a:t>
            </a:r>
            <a:endParaRPr lang="sk-SK" dirty="0" smtClean="0"/>
          </a:p>
          <a:p>
            <a:pPr lvl="1">
              <a:buFont typeface="Wingdings" panose="05000000000000000000" pitchFamily="2" charset="2"/>
              <a:buChar char="Ø"/>
            </a:pPr>
            <a:r>
              <a:rPr lang="sk-SK" dirty="0" err="1" smtClean="0"/>
              <a:t>genetic</a:t>
            </a:r>
            <a:r>
              <a:rPr lang="sk-SK" dirty="0" smtClean="0"/>
              <a:t> </a:t>
            </a:r>
            <a:r>
              <a:rPr lang="sk-SK" dirty="0" err="1" smtClean="0"/>
              <a:t>causes</a:t>
            </a:r>
            <a:r>
              <a:rPr lang="sk-SK" dirty="0" smtClean="0"/>
              <a:t> </a:t>
            </a:r>
          </a:p>
          <a:p>
            <a:pPr lvl="1">
              <a:buFont typeface="Wingdings" panose="05000000000000000000" pitchFamily="2" charset="2"/>
              <a:buChar char="Ø"/>
            </a:pPr>
            <a:r>
              <a:rPr lang="sk-SK" dirty="0" err="1" smtClean="0"/>
              <a:t>check</a:t>
            </a:r>
            <a:r>
              <a:rPr lang="sk-SK" dirty="0" smtClean="0"/>
              <a:t> </a:t>
            </a:r>
            <a:r>
              <a:rPr lang="sk-SK" dirty="0" err="1" smtClean="0"/>
              <a:t>your</a:t>
            </a:r>
            <a:r>
              <a:rPr lang="sk-SK" dirty="0" smtClean="0"/>
              <a:t> </a:t>
            </a:r>
            <a:r>
              <a:rPr lang="sk-SK" dirty="0" err="1" smtClean="0"/>
              <a:t>family</a:t>
            </a:r>
            <a:r>
              <a:rPr lang="sk-SK" dirty="0" smtClean="0"/>
              <a:t> </a:t>
            </a:r>
            <a:r>
              <a:rPr lang="sk-SK" dirty="0" err="1" smtClean="0"/>
              <a:t>history</a:t>
            </a:r>
            <a:r>
              <a:rPr lang="sk-SK" dirty="0" smtClean="0"/>
              <a:t> </a:t>
            </a:r>
          </a:p>
          <a:p>
            <a:pPr lvl="1">
              <a:buFont typeface="Wingdings" panose="05000000000000000000" pitchFamily="2" charset="2"/>
              <a:buChar char="Ø"/>
            </a:pPr>
            <a:r>
              <a:rPr lang="sk-SK" dirty="0" err="1" smtClean="0"/>
              <a:t>minimize</a:t>
            </a:r>
            <a:r>
              <a:rPr lang="sk-SK" dirty="0" smtClean="0"/>
              <a:t> </a:t>
            </a:r>
            <a:r>
              <a:rPr lang="sk-SK" dirty="0" err="1" smtClean="0"/>
              <a:t>your</a:t>
            </a:r>
            <a:r>
              <a:rPr lang="sk-SK" dirty="0" smtClean="0"/>
              <a:t> risk </a:t>
            </a:r>
            <a:r>
              <a:rPr lang="sk-SK" dirty="0" err="1" smtClean="0"/>
              <a:t>through</a:t>
            </a:r>
            <a:r>
              <a:rPr lang="sk-SK" dirty="0" smtClean="0"/>
              <a:t> </a:t>
            </a:r>
            <a:r>
              <a:rPr lang="sk-SK" dirty="0" err="1" smtClean="0"/>
              <a:t>diet</a:t>
            </a:r>
            <a:r>
              <a:rPr lang="sk-SK" dirty="0" smtClean="0"/>
              <a:t> and </a:t>
            </a:r>
            <a:r>
              <a:rPr lang="sk-SK" dirty="0" err="1" smtClean="0"/>
              <a:t>exercise</a:t>
            </a:r>
            <a:endParaRPr lang="sk-SK" dirty="0" smtClean="0"/>
          </a:p>
          <a:p>
            <a:endParaRPr lang="sk-SK" dirty="0" smtClean="0"/>
          </a:p>
          <a:p>
            <a:r>
              <a:rPr lang="sk-SK" dirty="0" err="1" smtClean="0"/>
              <a:t>secondary</a:t>
            </a:r>
            <a:r>
              <a:rPr lang="sk-SK" dirty="0" smtClean="0"/>
              <a:t> </a:t>
            </a:r>
          </a:p>
          <a:p>
            <a:pPr lvl="1">
              <a:buFont typeface="Wingdings" panose="05000000000000000000" pitchFamily="2" charset="2"/>
              <a:buChar char="Ø"/>
            </a:pPr>
            <a:r>
              <a:rPr lang="sk-SK" dirty="0" err="1" smtClean="0"/>
              <a:t>acquired</a:t>
            </a:r>
            <a:endParaRPr lang="sk-SK" dirty="0" smtClean="0"/>
          </a:p>
          <a:p>
            <a:pPr lvl="1">
              <a:buFont typeface="Wingdings" panose="05000000000000000000" pitchFamily="2" charset="2"/>
              <a:buChar char="Ø"/>
            </a:pPr>
            <a:r>
              <a:rPr lang="sk-SK" dirty="0" err="1" smtClean="0"/>
              <a:t>unhealthy</a:t>
            </a:r>
            <a:r>
              <a:rPr lang="sk-SK" dirty="0" smtClean="0"/>
              <a:t> </a:t>
            </a:r>
            <a:r>
              <a:rPr lang="sk-SK" dirty="0" err="1" smtClean="0"/>
              <a:t>lifestyle</a:t>
            </a:r>
            <a:endParaRPr lang="sk-SK" dirty="0" smtClean="0"/>
          </a:p>
          <a:p>
            <a:pPr lvl="1">
              <a:buFont typeface="Wingdings" panose="05000000000000000000" pitchFamily="2" charset="2"/>
              <a:buChar char="Ø"/>
            </a:pPr>
            <a:r>
              <a:rPr lang="en-US" dirty="0" smtClean="0"/>
              <a:t>underlying causes</a:t>
            </a:r>
            <a:r>
              <a:rPr lang="sk-SK" dirty="0" smtClean="0"/>
              <a:t> – </a:t>
            </a:r>
            <a:r>
              <a:rPr lang="sk-SK" dirty="0" err="1" smtClean="0"/>
              <a:t>drugs</a:t>
            </a:r>
            <a:r>
              <a:rPr lang="sk-SK" dirty="0" smtClean="0"/>
              <a:t> (</a:t>
            </a:r>
            <a:r>
              <a:rPr lang="sk-SK" dirty="0" err="1" smtClean="0"/>
              <a:t>diuretics</a:t>
            </a:r>
            <a:r>
              <a:rPr lang="sk-SK" dirty="0" smtClean="0"/>
              <a:t>, </a:t>
            </a:r>
            <a:r>
              <a:rPr lang="sk-SK" dirty="0" err="1" smtClean="0"/>
              <a:t>estrogens</a:t>
            </a:r>
            <a:r>
              <a:rPr lang="sk-SK" dirty="0" smtClean="0"/>
              <a:t>, beta </a:t>
            </a:r>
            <a:r>
              <a:rPr lang="sk-SK" dirty="0" err="1" smtClean="0"/>
              <a:t>blockers</a:t>
            </a:r>
            <a:r>
              <a:rPr lang="sk-SK" dirty="0" smtClean="0"/>
              <a:t>), diabetes</a:t>
            </a:r>
          </a:p>
        </p:txBody>
      </p:sp>
      <p:sp>
        <p:nvSpPr>
          <p:cNvPr id="3" name="Nadpis 2"/>
          <p:cNvSpPr>
            <a:spLocks noGrp="1"/>
          </p:cNvSpPr>
          <p:nvPr>
            <p:ph type="title"/>
          </p:nvPr>
        </p:nvSpPr>
        <p:spPr/>
        <p:txBody>
          <a:bodyPr/>
          <a:lstStyle/>
          <a:p>
            <a:pPr algn="ctr">
              <a:defRPr/>
            </a:pPr>
            <a:r>
              <a:rPr lang="sk-SK" err="1" smtClean="0"/>
              <a:t>Classification</a:t>
            </a:r>
            <a:endParaRPr lang="sk-SK"/>
          </a:p>
        </p:txBody>
      </p:sp>
      <p:pic>
        <p:nvPicPr>
          <p:cNvPr id="2050" name="Picture 2" descr="C:\Users\polak\Desktop\fat-kid.jpg"/>
          <p:cNvPicPr>
            <a:picLocks noChangeAspect="1" noChangeArrowheads="1"/>
          </p:cNvPicPr>
          <p:nvPr/>
        </p:nvPicPr>
        <p:blipFill>
          <a:blip r:embed="rId2" cstate="print"/>
          <a:srcRect/>
          <a:stretch>
            <a:fillRect/>
          </a:stretch>
        </p:blipFill>
        <p:spPr bwMode="auto">
          <a:xfrm>
            <a:off x="8652641" y="421393"/>
            <a:ext cx="2827466" cy="2000264"/>
          </a:xfrm>
          <a:prstGeom prst="rect">
            <a:avLst/>
          </a:prstGeom>
          <a:noFill/>
          <a:effectLst>
            <a:softEdge rad="317500"/>
          </a:effectLst>
        </p:spPr>
      </p:pic>
      <p:pic>
        <p:nvPicPr>
          <p:cNvPr id="2051" name="Picture 3" descr="C:\Users\polak\Desktop\large.png"/>
          <p:cNvPicPr>
            <a:picLocks noChangeAspect="1" noChangeArrowheads="1"/>
          </p:cNvPicPr>
          <p:nvPr/>
        </p:nvPicPr>
        <p:blipFill>
          <a:blip r:embed="rId3" cstate="print"/>
          <a:srcRect t="35814" b="3824"/>
          <a:stretch>
            <a:fillRect/>
          </a:stretch>
        </p:blipFill>
        <p:spPr bwMode="auto">
          <a:xfrm>
            <a:off x="433681" y="277267"/>
            <a:ext cx="2500330" cy="1500198"/>
          </a:xfrm>
          <a:prstGeom prst="rect">
            <a:avLst/>
          </a:prstGeom>
          <a:noFill/>
          <a:effectLst>
            <a:softEdge rad="317500"/>
          </a:effectLst>
        </p:spPr>
      </p:pic>
    </p:spTree>
    <p:extLst>
      <p:ext uri="{BB962C8B-B14F-4D97-AF65-F5344CB8AC3E}">
        <p14:creationId xmlns="" xmlns:p14="http://schemas.microsoft.com/office/powerpoint/2010/main" val="218761237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00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962940041"/>
      </p:ext>
    </p:extLst>
  </p:cSld>
  <p:clrMapOvr>
    <a:masterClrMapping/>
  </p:clrMapOvr>
  <p:transition advClick="0" advTm="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CC1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2920335055"/>
      </p:ext>
    </p:extLst>
  </p:cSld>
  <p:clrMapOvr>
    <a:masterClrMapping/>
  </p:clrMapOvr>
  <p:transition advClick="0" advTm="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sah 1"/>
          <p:cNvSpPr>
            <a:spLocks noGrp="1"/>
          </p:cNvSpPr>
          <p:nvPr>
            <p:ph idx="1"/>
          </p:nvPr>
        </p:nvSpPr>
        <p:spPr>
          <a:xfrm>
            <a:off x="530534" y="1491310"/>
            <a:ext cx="10699718" cy="932294"/>
          </a:xfrm>
        </p:spPr>
        <p:txBody>
          <a:bodyPr/>
          <a:lstStyle/>
          <a:p>
            <a:r>
              <a:rPr lang="en-US" dirty="0" smtClean="0"/>
              <a:t>fatty substances travel in the blood attached to proteins</a:t>
            </a:r>
            <a:r>
              <a:rPr lang="sk-SK" dirty="0" smtClean="0"/>
              <a:t> – </a:t>
            </a:r>
            <a:r>
              <a:rPr lang="sk-SK" dirty="0" err="1" smtClean="0"/>
              <a:t>lipoprotein</a:t>
            </a:r>
            <a:r>
              <a:rPr lang="sk-SK" dirty="0" smtClean="0"/>
              <a:t> </a:t>
            </a:r>
          </a:p>
          <a:p>
            <a:endParaRPr lang="sk-SK" dirty="0" smtClean="0"/>
          </a:p>
          <a:p>
            <a:endParaRPr lang="sk-SK" dirty="0" smtClean="0"/>
          </a:p>
        </p:txBody>
      </p:sp>
      <p:sp>
        <p:nvSpPr>
          <p:cNvPr id="4" name="Nadpis 2"/>
          <p:cNvSpPr txBox="1">
            <a:spLocks/>
          </p:cNvSpPr>
          <p:nvPr/>
        </p:nvSpPr>
        <p:spPr>
          <a:xfrm>
            <a:off x="1952596" y="0"/>
            <a:ext cx="8286808" cy="1357322"/>
          </a:xfrm>
          <a:prstGeom prst="rect">
            <a:avLst/>
          </a:prstGeom>
          <a:ln w="6350" cap="rnd">
            <a:noFill/>
          </a:ln>
        </p:spPr>
        <p:txBody>
          <a:bodyPr anchor="b">
            <a:normAutofit/>
          </a:bodyPr>
          <a:lstStyle/>
          <a:p>
            <a:pPr algn="ctr">
              <a:defRPr/>
            </a:pPr>
            <a:r>
              <a:rPr lang="sk-SK" sz="4200"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How</a:t>
            </a:r>
            <a:r>
              <a:rPr lang="sk-SK" sz="4200"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a:t>
            </a:r>
            <a:r>
              <a:rPr lang="sk-SK" sz="4200"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it</a:t>
            </a:r>
            <a:r>
              <a:rPr lang="sk-SK" sz="4200"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a:t>
            </a:r>
            <a:r>
              <a:rPr lang="sk-SK" sz="4200"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works</a:t>
            </a:r>
            <a:endParaRPr lang="sk-SK" sz="4200"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endParaRPr>
          </a:p>
        </p:txBody>
      </p:sp>
      <p:pic>
        <p:nvPicPr>
          <p:cNvPr id="5" name="Picture 2" descr="C:\Users\polak\Desktop\hyperlipidemiaFilm.jpg"/>
          <p:cNvPicPr>
            <a:picLocks noChangeAspect="1" noChangeArrowheads="1"/>
          </p:cNvPicPr>
          <p:nvPr/>
        </p:nvPicPr>
        <p:blipFill>
          <a:blip r:embed="rId2" cstate="print"/>
          <a:srcRect/>
          <a:stretch>
            <a:fillRect/>
          </a:stretch>
        </p:blipFill>
        <p:spPr bwMode="auto">
          <a:xfrm>
            <a:off x="7739075" y="2571744"/>
            <a:ext cx="2635015" cy="3714776"/>
          </a:xfrm>
          <a:prstGeom prst="rect">
            <a:avLst/>
          </a:prstGeom>
          <a:noFill/>
          <a:effectLst>
            <a:softEdge rad="127000"/>
          </a:effectLst>
        </p:spPr>
      </p:pic>
      <p:sp>
        <p:nvSpPr>
          <p:cNvPr id="7" name="Zástupný symbol pro obsah 1"/>
          <p:cNvSpPr txBox="1">
            <a:spLocks/>
          </p:cNvSpPr>
          <p:nvPr/>
        </p:nvSpPr>
        <p:spPr>
          <a:xfrm>
            <a:off x="1126587" y="2716567"/>
            <a:ext cx="6818928" cy="3066727"/>
          </a:xfrm>
          <a:prstGeom prst="rect">
            <a:avLst/>
          </a:prstGeom>
        </p:spPr>
        <p:txBody>
          <a:bodyPr>
            <a:normAutofit/>
          </a:bodyPr>
          <a:lstStyle/>
          <a:p>
            <a:pPr marL="274320" indent="-274320">
              <a:spcBef>
                <a:spcPts val="600"/>
              </a:spcBef>
              <a:buClr>
                <a:schemeClr val="accent2"/>
              </a:buClr>
              <a:buSzPct val="85000"/>
              <a:defRPr/>
            </a:pPr>
            <a:r>
              <a:rPr lang="en-US" sz="2800" dirty="0"/>
              <a:t>LDL (low density lipoprotein</a:t>
            </a:r>
            <a:r>
              <a:rPr lang="en-US" sz="2800" dirty="0" smtClean="0"/>
              <a:t>)</a:t>
            </a:r>
            <a:r>
              <a:rPr lang="sk-SK" sz="2800" dirty="0" smtClean="0"/>
              <a:t> </a:t>
            </a:r>
            <a:r>
              <a:rPr lang="sk-SK" dirty="0" smtClean="0"/>
              <a:t>,,</a:t>
            </a:r>
            <a:r>
              <a:rPr lang="sk-SK" dirty="0" err="1" smtClean="0"/>
              <a:t>bad</a:t>
            </a:r>
            <a:r>
              <a:rPr lang="sk-SK" dirty="0" smtClean="0"/>
              <a:t> cholesterol“</a:t>
            </a:r>
            <a:r>
              <a:rPr lang="en-US" dirty="0" smtClean="0"/>
              <a:t> </a:t>
            </a:r>
            <a:endParaRPr lang="en-US" sz="2800" dirty="0"/>
          </a:p>
          <a:p>
            <a:pPr marL="640080" lvl="1" indent="-274320">
              <a:spcBef>
                <a:spcPts val="300"/>
              </a:spcBef>
              <a:buClr>
                <a:schemeClr val="accent2">
                  <a:shade val="75000"/>
                </a:schemeClr>
              </a:buClr>
              <a:buSzPct val="85000"/>
              <a:buFont typeface="Wingdings 2"/>
              <a:buChar char=""/>
              <a:defRPr/>
            </a:pPr>
            <a:r>
              <a:rPr lang="en-US" sz="2400" dirty="0">
                <a:solidFill>
                  <a:schemeClr val="tx2"/>
                </a:solidFill>
              </a:rPr>
              <a:t>its excess - blockage of arteries – heart attack</a:t>
            </a:r>
          </a:p>
          <a:p>
            <a:pPr marL="274320" indent="-274320">
              <a:spcBef>
                <a:spcPts val="600"/>
              </a:spcBef>
              <a:buClr>
                <a:schemeClr val="accent2"/>
              </a:buClr>
              <a:buSzPct val="85000"/>
              <a:buFont typeface="Wingdings 2"/>
              <a:buChar char=""/>
              <a:defRPr/>
            </a:pPr>
            <a:endParaRPr lang="en-US" sz="2800" dirty="0"/>
          </a:p>
          <a:p>
            <a:pPr marL="274320" indent="-274320">
              <a:spcBef>
                <a:spcPts val="600"/>
              </a:spcBef>
              <a:buClr>
                <a:schemeClr val="accent2"/>
              </a:buClr>
              <a:buSzPct val="85000"/>
              <a:defRPr/>
            </a:pPr>
            <a:endParaRPr lang="sk-SK" sz="2800" dirty="0" smtClean="0"/>
          </a:p>
          <a:p>
            <a:pPr marL="274320" indent="-274320">
              <a:spcBef>
                <a:spcPts val="600"/>
              </a:spcBef>
              <a:buClr>
                <a:schemeClr val="accent2"/>
              </a:buClr>
              <a:buSzPct val="85000"/>
              <a:defRPr/>
            </a:pPr>
            <a:r>
              <a:rPr lang="en-US" sz="2800" dirty="0" smtClean="0"/>
              <a:t>HDL </a:t>
            </a:r>
            <a:r>
              <a:rPr lang="en-US" sz="2800" dirty="0"/>
              <a:t>(high density lipoprotein) </a:t>
            </a:r>
            <a:r>
              <a:rPr lang="en-US" dirty="0"/>
              <a:t>„good cholesterol“</a:t>
            </a:r>
            <a:endParaRPr lang="en-US" sz="2800" dirty="0"/>
          </a:p>
          <a:p>
            <a:pPr marL="640080" lvl="1" indent="-274320">
              <a:spcBef>
                <a:spcPts val="300"/>
              </a:spcBef>
              <a:buClr>
                <a:schemeClr val="accent2">
                  <a:shade val="75000"/>
                </a:schemeClr>
              </a:buClr>
              <a:buSzPct val="85000"/>
              <a:buFont typeface="Wingdings 2"/>
              <a:buChar char=""/>
              <a:defRPr/>
            </a:pPr>
            <a:r>
              <a:rPr lang="en-US" sz="2400" dirty="0">
                <a:solidFill>
                  <a:schemeClr val="tx2"/>
                </a:solidFill>
              </a:rPr>
              <a:t>lower level – coronary heart disease</a:t>
            </a:r>
          </a:p>
          <a:p>
            <a:pPr marL="274320" indent="-274320">
              <a:spcBef>
                <a:spcPts val="600"/>
              </a:spcBef>
              <a:buClr>
                <a:schemeClr val="accent2"/>
              </a:buClr>
              <a:buSzPct val="85000"/>
              <a:buFont typeface="Wingdings 2"/>
              <a:buChar char=""/>
              <a:defRPr/>
            </a:pPr>
            <a:endParaRPr lang="sk-SK" sz="2600" dirty="0"/>
          </a:p>
        </p:txBody>
      </p:sp>
    </p:spTree>
    <p:extLst>
      <p:ext uri="{BB962C8B-B14F-4D97-AF65-F5344CB8AC3E}">
        <p14:creationId xmlns="" xmlns:p14="http://schemas.microsoft.com/office/powerpoint/2010/main" val="88270270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CC1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2463584587"/>
      </p:ext>
    </p:extLst>
  </p:cSld>
  <p:clrMapOvr>
    <a:masterClrMapping/>
  </p:clrMapOvr>
  <p:transition advClick="0" advTm="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a:xfrm>
            <a:off x="4403834" y="1506245"/>
            <a:ext cx="5521401" cy="4572000"/>
          </a:xfrm>
        </p:spPr>
        <p:txBody>
          <a:bodyPr/>
          <a:lstStyle/>
          <a:p>
            <a:r>
              <a:rPr lang="sk-SK" dirty="0" smtClean="0"/>
              <a:t>no </a:t>
            </a:r>
            <a:r>
              <a:rPr lang="sk-SK" dirty="0" err="1" smtClean="0"/>
              <a:t>symptoms</a:t>
            </a:r>
            <a:endParaRPr lang="sk-SK" dirty="0" smtClean="0"/>
          </a:p>
          <a:p>
            <a:pPr>
              <a:buFont typeface="Wingdings 2" panose="05020102010507070707" pitchFamily="18" charset="2"/>
              <a:buNone/>
            </a:pPr>
            <a:endParaRPr lang="sk-SK" dirty="0" smtClean="0"/>
          </a:p>
          <a:p>
            <a:pPr>
              <a:buFont typeface="Wingdings 2" panose="05020102010507070707" pitchFamily="18" charset="2"/>
              <a:buNone/>
            </a:pPr>
            <a:r>
              <a:rPr lang="sk-SK" dirty="0" smtClean="0"/>
              <a:t>BUT !</a:t>
            </a:r>
          </a:p>
          <a:p>
            <a:r>
              <a:rPr lang="sk-SK" dirty="0" err="1" smtClean="0"/>
              <a:t>elevated</a:t>
            </a:r>
            <a:r>
              <a:rPr lang="sk-SK" dirty="0" smtClean="0"/>
              <a:t> </a:t>
            </a:r>
            <a:r>
              <a:rPr lang="sk-SK" dirty="0" err="1" smtClean="0"/>
              <a:t>chance</a:t>
            </a:r>
            <a:r>
              <a:rPr lang="sk-SK" dirty="0" smtClean="0"/>
              <a:t> </a:t>
            </a:r>
            <a:r>
              <a:rPr lang="sk-SK" dirty="0" err="1" smtClean="0"/>
              <a:t>of</a:t>
            </a:r>
            <a:r>
              <a:rPr lang="sk-SK" dirty="0" smtClean="0"/>
              <a:t> </a:t>
            </a:r>
            <a:r>
              <a:rPr lang="sk-SK" dirty="0" err="1" smtClean="0"/>
              <a:t>heart</a:t>
            </a:r>
            <a:r>
              <a:rPr lang="sk-SK" dirty="0" smtClean="0"/>
              <a:t> </a:t>
            </a:r>
            <a:r>
              <a:rPr lang="sk-SK" dirty="0" err="1" smtClean="0"/>
              <a:t>diseases</a:t>
            </a:r>
            <a:endParaRPr lang="sk-SK" dirty="0" smtClean="0"/>
          </a:p>
          <a:p>
            <a:endParaRPr lang="sk-SK" dirty="0" smtClean="0"/>
          </a:p>
        </p:txBody>
      </p:sp>
      <p:sp>
        <p:nvSpPr>
          <p:cNvPr id="5" name="Nadpis 2"/>
          <p:cNvSpPr txBox="1">
            <a:spLocks/>
          </p:cNvSpPr>
          <p:nvPr/>
        </p:nvSpPr>
        <p:spPr>
          <a:xfrm>
            <a:off x="4423665" y="0"/>
            <a:ext cx="4614866" cy="1357322"/>
          </a:xfrm>
          <a:prstGeom prst="rect">
            <a:avLst/>
          </a:prstGeom>
          <a:ln w="6350" cap="rnd">
            <a:noFill/>
          </a:ln>
        </p:spPr>
        <p:txBody>
          <a:bodyPr anchor="b">
            <a:normAutofit/>
          </a:bodyPr>
          <a:lstStyle/>
          <a:p>
            <a:pPr>
              <a:defRPr/>
            </a:pPr>
            <a:r>
              <a:rPr lang="sk-SK" sz="4200"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How</a:t>
            </a:r>
            <a:r>
              <a:rPr lang="sk-SK" sz="4200"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a:t>
            </a:r>
            <a:r>
              <a:rPr lang="sk-SK" sz="4200"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it</a:t>
            </a:r>
            <a:r>
              <a:rPr lang="sk-SK" sz="4200"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a:t>
            </a:r>
            <a:r>
              <a:rPr lang="sk-SK" sz="4200"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looks</a:t>
            </a:r>
            <a:endParaRPr lang="sk-SK" sz="4200"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endParaRPr>
          </a:p>
        </p:txBody>
      </p:sp>
      <p:pic>
        <p:nvPicPr>
          <p:cNvPr id="6" name="Picture 2" descr="C:\Users\polak\Desktop\Hyperlipidaemia_-_lipid_in_EDTA_tube.jpg"/>
          <p:cNvPicPr>
            <a:picLocks noChangeAspect="1" noChangeArrowheads="1"/>
          </p:cNvPicPr>
          <p:nvPr/>
        </p:nvPicPr>
        <p:blipFill>
          <a:blip r:embed="rId2" cstate="print"/>
          <a:srcRect/>
          <a:stretch>
            <a:fillRect/>
          </a:stretch>
        </p:blipFill>
        <p:spPr bwMode="auto">
          <a:xfrm>
            <a:off x="1182738" y="142043"/>
            <a:ext cx="2357454" cy="6027520"/>
          </a:xfrm>
          <a:prstGeom prst="rect">
            <a:avLst/>
          </a:prstGeom>
          <a:noFill/>
          <a:effectLst>
            <a:softEdge rad="317500"/>
          </a:effectLst>
        </p:spPr>
      </p:pic>
      <p:pic>
        <p:nvPicPr>
          <p:cNvPr id="7" name="Picture 2" descr="C:\Users\polak\Desktop\large.jpg"/>
          <p:cNvPicPr>
            <a:picLocks noChangeAspect="1" noChangeArrowheads="1"/>
          </p:cNvPicPr>
          <p:nvPr/>
        </p:nvPicPr>
        <p:blipFill>
          <a:blip r:embed="rId3" cstate="print">
            <a:clrChange>
              <a:clrFrom>
                <a:srgbClr val="FFF1E4"/>
              </a:clrFrom>
              <a:clrTo>
                <a:srgbClr val="FFF1E4">
                  <a:alpha val="0"/>
                </a:srgbClr>
              </a:clrTo>
            </a:clrChange>
          </a:blip>
          <a:srcRect/>
          <a:stretch>
            <a:fillRect/>
          </a:stretch>
        </p:blipFill>
        <p:spPr bwMode="auto">
          <a:xfrm>
            <a:off x="9223312" y="4323434"/>
            <a:ext cx="2428892" cy="1950587"/>
          </a:xfrm>
          <a:prstGeom prst="rect">
            <a:avLst/>
          </a:prstGeom>
          <a:noFill/>
          <a:effectLst>
            <a:softEdge rad="12700"/>
          </a:effectLst>
        </p:spPr>
      </p:pic>
    </p:spTree>
    <p:extLst>
      <p:ext uri="{BB962C8B-B14F-4D97-AF65-F5344CB8AC3E}">
        <p14:creationId xmlns="" xmlns:p14="http://schemas.microsoft.com/office/powerpoint/2010/main" val="29774484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CC1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51929152"/>
      </p:ext>
    </p:extLst>
  </p:cSld>
  <p:clrMapOvr>
    <a:masterClrMapping/>
  </p:clrMapOvr>
  <p:transition advClick="0" advTm="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sah 1"/>
          <p:cNvSpPr>
            <a:spLocks noGrp="1"/>
          </p:cNvSpPr>
          <p:nvPr>
            <p:ph idx="1"/>
          </p:nvPr>
        </p:nvSpPr>
        <p:spPr>
          <a:xfrm>
            <a:off x="3167063" y="1357313"/>
            <a:ext cx="5429250" cy="4286250"/>
          </a:xfrm>
        </p:spPr>
        <p:txBody>
          <a:bodyPr/>
          <a:lstStyle/>
          <a:p>
            <a:pPr algn="ctr">
              <a:buFont typeface="Wingdings 2" panose="05020102010507070707" pitchFamily="18" charset="2"/>
              <a:buNone/>
            </a:pPr>
            <a:r>
              <a:rPr lang="sk-SK" dirty="0" smtClean="0"/>
              <a:t>- </a:t>
            </a:r>
            <a:r>
              <a:rPr lang="sk-SK" dirty="0" err="1" smtClean="0"/>
              <a:t>eat</a:t>
            </a:r>
            <a:r>
              <a:rPr lang="sk-SK" dirty="0" smtClean="0"/>
              <a:t> </a:t>
            </a:r>
            <a:r>
              <a:rPr lang="en-US" dirty="0" smtClean="0"/>
              <a:t>healthy</a:t>
            </a:r>
            <a:r>
              <a:rPr lang="sk-SK" dirty="0" smtClean="0"/>
              <a:t> -</a:t>
            </a:r>
          </a:p>
          <a:p>
            <a:pPr algn="ctr">
              <a:buFont typeface="Wingdings 2" panose="05020102010507070707" pitchFamily="18" charset="2"/>
              <a:buNone/>
            </a:pPr>
            <a:r>
              <a:rPr lang="sk-SK" dirty="0" smtClean="0"/>
              <a:t>- </a:t>
            </a:r>
            <a:r>
              <a:rPr lang="sk-SK" dirty="0" err="1" smtClean="0"/>
              <a:t>read</a:t>
            </a:r>
            <a:r>
              <a:rPr lang="sk-SK" dirty="0" smtClean="0"/>
              <a:t> </a:t>
            </a:r>
            <a:r>
              <a:rPr lang="sk-SK" dirty="0" err="1" smtClean="0"/>
              <a:t>food</a:t>
            </a:r>
            <a:r>
              <a:rPr lang="sk-SK" dirty="0" smtClean="0"/>
              <a:t> </a:t>
            </a:r>
            <a:r>
              <a:rPr lang="sk-SK" dirty="0" err="1" smtClean="0"/>
              <a:t>labels</a:t>
            </a:r>
            <a:r>
              <a:rPr lang="sk-SK" dirty="0" smtClean="0"/>
              <a:t> -</a:t>
            </a:r>
          </a:p>
          <a:p>
            <a:pPr algn="ctr">
              <a:buFont typeface="Wingdings 2" panose="05020102010507070707" pitchFamily="18" charset="2"/>
              <a:buNone/>
            </a:pPr>
            <a:r>
              <a:rPr lang="sk-SK" dirty="0" smtClean="0"/>
              <a:t>- limit </a:t>
            </a:r>
            <a:r>
              <a:rPr lang="sk-SK" dirty="0" err="1" smtClean="0"/>
              <a:t>red</a:t>
            </a:r>
            <a:r>
              <a:rPr lang="sk-SK" dirty="0" smtClean="0"/>
              <a:t> meat, </a:t>
            </a:r>
            <a:r>
              <a:rPr lang="sk-SK" dirty="0" err="1" smtClean="0"/>
              <a:t>eggs</a:t>
            </a:r>
            <a:r>
              <a:rPr lang="sk-SK" dirty="0" smtClean="0"/>
              <a:t>, </a:t>
            </a:r>
            <a:r>
              <a:rPr lang="sk-SK" dirty="0" err="1" smtClean="0"/>
              <a:t>fried</a:t>
            </a:r>
            <a:r>
              <a:rPr lang="sk-SK" dirty="0" smtClean="0"/>
              <a:t> </a:t>
            </a:r>
            <a:r>
              <a:rPr lang="sk-SK" dirty="0" err="1" smtClean="0"/>
              <a:t>food</a:t>
            </a:r>
            <a:r>
              <a:rPr lang="sk-SK" dirty="0" smtClean="0"/>
              <a:t> -</a:t>
            </a:r>
          </a:p>
          <a:p>
            <a:pPr algn="ctr">
              <a:buFont typeface="Wingdings 2" panose="05020102010507070707" pitchFamily="18" charset="2"/>
              <a:buNone/>
            </a:pPr>
            <a:r>
              <a:rPr lang="sk-SK" dirty="0" smtClean="0"/>
              <a:t>- </a:t>
            </a:r>
            <a:r>
              <a:rPr lang="sk-SK" dirty="0" err="1" smtClean="0"/>
              <a:t>increase</a:t>
            </a:r>
            <a:r>
              <a:rPr lang="sk-SK" dirty="0" smtClean="0"/>
              <a:t> </a:t>
            </a:r>
            <a:r>
              <a:rPr lang="sk-SK" dirty="0" err="1" smtClean="0"/>
              <a:t>the</a:t>
            </a:r>
            <a:r>
              <a:rPr lang="sk-SK" dirty="0" smtClean="0"/>
              <a:t> </a:t>
            </a:r>
            <a:r>
              <a:rPr lang="sk-SK" dirty="0" err="1" smtClean="0"/>
              <a:t>amount</a:t>
            </a:r>
            <a:r>
              <a:rPr lang="sk-SK" dirty="0" smtClean="0"/>
              <a:t> </a:t>
            </a:r>
            <a:r>
              <a:rPr lang="sk-SK" dirty="0" err="1" smtClean="0"/>
              <a:t>of</a:t>
            </a:r>
            <a:r>
              <a:rPr lang="sk-SK" dirty="0" smtClean="0"/>
              <a:t> </a:t>
            </a:r>
            <a:r>
              <a:rPr lang="sk-SK" dirty="0" err="1" smtClean="0"/>
              <a:t>fiber</a:t>
            </a:r>
            <a:r>
              <a:rPr lang="sk-SK" dirty="0" smtClean="0"/>
              <a:t> -</a:t>
            </a:r>
          </a:p>
          <a:p>
            <a:pPr algn="ctr">
              <a:buFont typeface="Wingdings 2" panose="05020102010507070707" pitchFamily="18" charset="2"/>
              <a:buNone/>
            </a:pPr>
            <a:r>
              <a:rPr lang="sk-SK" dirty="0" smtClean="0"/>
              <a:t>- </a:t>
            </a:r>
            <a:r>
              <a:rPr lang="sk-SK" dirty="0" err="1" smtClean="0"/>
              <a:t>lose</a:t>
            </a:r>
            <a:r>
              <a:rPr lang="sk-SK" dirty="0" smtClean="0"/>
              <a:t> extra </a:t>
            </a:r>
            <a:r>
              <a:rPr lang="sk-SK" dirty="0" err="1" smtClean="0"/>
              <a:t>weight</a:t>
            </a:r>
            <a:r>
              <a:rPr lang="sk-SK" dirty="0" smtClean="0"/>
              <a:t> -</a:t>
            </a:r>
          </a:p>
          <a:p>
            <a:pPr algn="ctr">
              <a:buFont typeface="Wingdings 2" panose="05020102010507070707" pitchFamily="18" charset="2"/>
              <a:buNone/>
            </a:pPr>
            <a:r>
              <a:rPr lang="sk-SK" dirty="0" smtClean="0"/>
              <a:t>- </a:t>
            </a:r>
            <a:r>
              <a:rPr lang="sk-SK" dirty="0" err="1" smtClean="0"/>
              <a:t>exercise</a:t>
            </a:r>
            <a:r>
              <a:rPr lang="sk-SK" dirty="0" smtClean="0"/>
              <a:t> </a:t>
            </a:r>
            <a:r>
              <a:rPr lang="sk-SK" dirty="0" err="1" smtClean="0"/>
              <a:t>regularly</a:t>
            </a:r>
            <a:r>
              <a:rPr lang="sk-SK" dirty="0" smtClean="0"/>
              <a:t> -</a:t>
            </a:r>
          </a:p>
          <a:p>
            <a:endParaRPr lang="sk-SK" dirty="0" smtClean="0"/>
          </a:p>
        </p:txBody>
      </p:sp>
      <p:sp>
        <p:nvSpPr>
          <p:cNvPr id="4" name="Nadpis 2"/>
          <p:cNvSpPr txBox="1">
            <a:spLocks/>
          </p:cNvSpPr>
          <p:nvPr/>
        </p:nvSpPr>
        <p:spPr>
          <a:xfrm>
            <a:off x="1881158" y="0"/>
            <a:ext cx="8229600" cy="1219200"/>
          </a:xfrm>
          <a:prstGeom prst="rect">
            <a:avLst/>
          </a:prstGeom>
          <a:solidFill>
            <a:srgbClr val="8CC1FC"/>
          </a:solidFill>
          <a:ln w="6350" cap="rnd">
            <a:noFill/>
          </a:ln>
          <a:effectLst>
            <a:softEdge rad="127000"/>
          </a:effectLst>
        </p:spPr>
        <p:txBody>
          <a:bodyPr anchor="b">
            <a:normAutofit/>
          </a:bodyPr>
          <a:lstStyle/>
          <a:p>
            <a:pPr algn="ctr">
              <a:defRPr/>
            </a:pPr>
            <a:r>
              <a:rPr lang="sk-SK" sz="4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a typeface="+mj-ea"/>
                <a:cs typeface="+mj-cs"/>
              </a:rPr>
              <a:t>Ups</a:t>
            </a:r>
            <a:r>
              <a:rPr lang="sk-SK"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a typeface="+mj-ea"/>
                <a:cs typeface="+mj-cs"/>
              </a:rPr>
              <a:t>, I </a:t>
            </a:r>
            <a:r>
              <a:rPr lang="sk-SK" sz="4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a typeface="+mj-ea"/>
                <a:cs typeface="+mj-cs"/>
              </a:rPr>
              <a:t>have</a:t>
            </a:r>
            <a:r>
              <a:rPr lang="sk-SK"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a typeface="+mj-ea"/>
                <a:cs typeface="+mj-cs"/>
              </a:rPr>
              <a:t> </a:t>
            </a:r>
            <a:r>
              <a:rPr lang="sk-SK" sz="4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a typeface="+mj-ea"/>
                <a:cs typeface="+mj-cs"/>
              </a:rPr>
              <a:t>it</a:t>
            </a:r>
            <a:r>
              <a:rPr lang="sk-SK"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a typeface="+mj-ea"/>
                <a:cs typeface="+mj-cs"/>
              </a:rPr>
              <a:t>  </a:t>
            </a:r>
          </a:p>
        </p:txBody>
      </p:sp>
      <p:sp>
        <p:nvSpPr>
          <p:cNvPr id="12292" name="Zástupný symbol pro obsah 1"/>
          <p:cNvSpPr txBox="1">
            <a:spLocks/>
          </p:cNvSpPr>
          <p:nvPr/>
        </p:nvSpPr>
        <p:spPr bwMode="auto">
          <a:xfrm>
            <a:off x="2024063" y="4214814"/>
            <a:ext cx="8229600" cy="140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Bef>
                <a:spcPts val="600"/>
              </a:spcBef>
              <a:buClr>
                <a:schemeClr val="accent2"/>
              </a:buClr>
              <a:buSzPct val="85000"/>
              <a:buFont typeface="Wingdings 2" panose="05020102010507070707" pitchFamily="18" charset="2"/>
              <a:buChar char=""/>
            </a:pPr>
            <a:endParaRPr lang="sk-SK" sz="2600"/>
          </a:p>
        </p:txBody>
      </p:sp>
      <p:pic>
        <p:nvPicPr>
          <p:cNvPr id="1026" name="Picture 2" descr="C:\Users\polak\Desktop\images.jpg"/>
          <p:cNvPicPr>
            <a:picLocks noChangeAspect="1" noChangeArrowheads="1"/>
          </p:cNvPicPr>
          <p:nvPr/>
        </p:nvPicPr>
        <p:blipFill>
          <a:blip r:embed="rId2" cstate="print"/>
          <a:srcRect/>
          <a:stretch>
            <a:fillRect/>
          </a:stretch>
        </p:blipFill>
        <p:spPr bwMode="auto">
          <a:xfrm>
            <a:off x="2452662" y="4465468"/>
            <a:ext cx="6786610" cy="2282772"/>
          </a:xfrm>
          <a:prstGeom prst="rect">
            <a:avLst/>
          </a:prstGeom>
          <a:ln>
            <a:noFill/>
          </a:ln>
          <a:effectLst>
            <a:softEdge rad="112500"/>
          </a:effectLst>
        </p:spPr>
      </p:pic>
    </p:spTree>
    <p:extLst>
      <p:ext uri="{BB962C8B-B14F-4D97-AF65-F5344CB8AC3E}">
        <p14:creationId xmlns="" xmlns:p14="http://schemas.microsoft.com/office/powerpoint/2010/main" val="341161055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CC1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4272304233"/>
      </p:ext>
    </p:extLst>
  </p:cSld>
  <p:clrMapOvr>
    <a:masterClrMapping/>
  </p:clrMapOvr>
  <p:transition advClick="0" advTm="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1"/>
          <p:cNvSpPr>
            <a:spLocks noGrp="1"/>
          </p:cNvSpPr>
          <p:nvPr>
            <p:ph idx="1"/>
          </p:nvPr>
        </p:nvSpPr>
        <p:spPr>
          <a:xfrm>
            <a:off x="1981200" y="1571625"/>
            <a:ext cx="8229600" cy="4572000"/>
          </a:xfrm>
        </p:spPr>
        <p:txBody>
          <a:bodyPr/>
          <a:lstStyle/>
          <a:p>
            <a:pPr algn="ctr">
              <a:buFont typeface="Wingdings 2" panose="05020102010507070707" pitchFamily="18" charset="2"/>
              <a:buNone/>
            </a:pPr>
            <a:endParaRPr lang="sk-SK" dirty="0" smtClean="0"/>
          </a:p>
          <a:p>
            <a:pPr algn="ctr">
              <a:buFont typeface="Wingdings 2" panose="05020102010507070707" pitchFamily="18" charset="2"/>
              <a:buNone/>
            </a:pPr>
            <a:endParaRPr lang="sk-SK" dirty="0" smtClean="0"/>
          </a:p>
          <a:p>
            <a:pPr algn="ctr">
              <a:buFont typeface="Wingdings 2" panose="05020102010507070707" pitchFamily="18" charset="2"/>
              <a:buNone/>
            </a:pPr>
            <a:endParaRPr lang="sk-SK" dirty="0" smtClean="0"/>
          </a:p>
          <a:p>
            <a:pPr algn="ctr">
              <a:buFont typeface="Wingdings 2" panose="05020102010507070707" pitchFamily="18" charset="2"/>
              <a:buNone/>
            </a:pPr>
            <a:endParaRPr lang="sk-SK" dirty="0" smtClean="0"/>
          </a:p>
          <a:p>
            <a:pPr algn="ctr">
              <a:buFont typeface="Wingdings 2" panose="05020102010507070707" pitchFamily="18" charset="2"/>
              <a:buNone/>
            </a:pPr>
            <a:endParaRPr lang="sk-SK" dirty="0" smtClean="0"/>
          </a:p>
          <a:p>
            <a:pPr algn="ctr">
              <a:buFont typeface="Wingdings 2" panose="05020102010507070707" pitchFamily="18" charset="2"/>
              <a:buNone/>
            </a:pPr>
            <a:endParaRPr lang="sk-SK" dirty="0" smtClean="0"/>
          </a:p>
          <a:p>
            <a:pPr algn="ctr">
              <a:buFont typeface="Wingdings 2" panose="05020102010507070707" pitchFamily="18" charset="2"/>
              <a:buNone/>
            </a:pPr>
            <a:endParaRPr lang="sk-SK" dirty="0" smtClean="0"/>
          </a:p>
          <a:p>
            <a:pPr algn="ctr">
              <a:buFont typeface="Wingdings 2" panose="05020102010507070707" pitchFamily="18" charset="2"/>
              <a:buNone/>
            </a:pPr>
            <a:r>
              <a:rPr lang="sk-SK" dirty="0" smtClean="0"/>
              <a:t>- </a:t>
            </a:r>
            <a:r>
              <a:rPr lang="sk-SK" dirty="0" err="1" smtClean="0"/>
              <a:t>live</a:t>
            </a:r>
            <a:r>
              <a:rPr lang="sk-SK" dirty="0" smtClean="0"/>
              <a:t> </a:t>
            </a:r>
            <a:r>
              <a:rPr lang="sk-SK" dirty="0" err="1" smtClean="0"/>
              <a:t>healthier</a:t>
            </a:r>
            <a:r>
              <a:rPr lang="sk-SK" dirty="0" smtClean="0"/>
              <a:t> -</a:t>
            </a:r>
          </a:p>
        </p:txBody>
      </p:sp>
      <p:sp>
        <p:nvSpPr>
          <p:cNvPr id="3" name="Nadpis 2"/>
          <p:cNvSpPr>
            <a:spLocks noGrp="1"/>
          </p:cNvSpPr>
          <p:nvPr>
            <p:ph type="title"/>
          </p:nvPr>
        </p:nvSpPr>
        <p:spPr>
          <a:xfrm>
            <a:off x="838200" y="353213"/>
            <a:ext cx="10515600" cy="1325563"/>
          </a:xfrm>
        </p:spPr>
        <p:txBody>
          <a:bodyPr/>
          <a:lstStyle/>
          <a:p>
            <a:pPr algn="ctr">
              <a:defRPr/>
            </a:pPr>
            <a:r>
              <a:rPr lang="sk-SK" dirty="0" err="1" smtClean="0"/>
              <a:t>Thank</a:t>
            </a:r>
            <a:r>
              <a:rPr lang="sk-SK" dirty="0" smtClean="0"/>
              <a:t> </a:t>
            </a:r>
            <a:r>
              <a:rPr lang="sk-SK" dirty="0" err="1" smtClean="0"/>
              <a:t>you</a:t>
            </a:r>
            <a:r>
              <a:rPr lang="sk-SK" dirty="0" smtClean="0"/>
              <a:t> </a:t>
            </a:r>
            <a:r>
              <a:rPr lang="sk-SK" dirty="0" err="1" smtClean="0"/>
              <a:t>for</a:t>
            </a:r>
            <a:r>
              <a:rPr lang="sk-SK" dirty="0" smtClean="0"/>
              <a:t> </a:t>
            </a:r>
            <a:r>
              <a:rPr lang="sk-SK" dirty="0" err="1" smtClean="0"/>
              <a:t>your</a:t>
            </a:r>
            <a:r>
              <a:rPr lang="sk-SK" dirty="0" smtClean="0"/>
              <a:t> </a:t>
            </a:r>
            <a:r>
              <a:rPr lang="sk-SK" dirty="0" err="1" smtClean="0"/>
              <a:t>attention</a:t>
            </a:r>
            <a:r>
              <a:rPr lang="sk-SK" dirty="0" smtClean="0"/>
              <a:t> </a:t>
            </a:r>
            <a:endParaRPr lang="sk-SK" dirty="0"/>
          </a:p>
        </p:txBody>
      </p:sp>
      <p:pic>
        <p:nvPicPr>
          <p:cNvPr id="2050" name="Picture 2" descr="C:\Users\polak\Desktop\images.jpg"/>
          <p:cNvPicPr>
            <a:picLocks noChangeAspect="1" noChangeArrowheads="1"/>
          </p:cNvPicPr>
          <p:nvPr/>
        </p:nvPicPr>
        <p:blipFill>
          <a:blip r:embed="rId2" cstate="print"/>
          <a:srcRect/>
          <a:stretch>
            <a:fillRect/>
          </a:stretch>
        </p:blipFill>
        <p:spPr bwMode="auto">
          <a:xfrm>
            <a:off x="3917141" y="1785927"/>
            <a:ext cx="4357718" cy="2899863"/>
          </a:xfrm>
          <a:prstGeom prst="rect">
            <a:avLst/>
          </a:prstGeom>
          <a:noFill/>
          <a:effectLst>
            <a:softEdge rad="63500"/>
          </a:effectLst>
        </p:spPr>
      </p:pic>
    </p:spTree>
    <p:extLst>
      <p:ext uri="{BB962C8B-B14F-4D97-AF65-F5344CB8AC3E}">
        <p14:creationId xmlns="" xmlns:p14="http://schemas.microsoft.com/office/powerpoint/2010/main" val="19998677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sk-SK" b="1" dirty="0" smtClean="0"/>
              <a:t>Aneurysm</a:t>
            </a:r>
          </a:p>
        </p:txBody>
      </p:sp>
      <p:sp>
        <p:nvSpPr>
          <p:cNvPr id="3075" name="Zástupný symbol obsahu 2"/>
          <p:cNvSpPr>
            <a:spLocks noGrp="1"/>
          </p:cNvSpPr>
          <p:nvPr>
            <p:ph idx="1"/>
          </p:nvPr>
        </p:nvSpPr>
        <p:spPr/>
        <p:txBody>
          <a:bodyPr/>
          <a:lstStyle/>
          <a:p>
            <a:r>
              <a:rPr lang="sk-SK"/>
              <a:t>a blood-filled bulge of a blood vessel</a:t>
            </a:r>
          </a:p>
          <a:p>
            <a:pPr>
              <a:buFont typeface="Arial" panose="020B0604020202020204" pitchFamily="34" charset="0"/>
              <a:buNone/>
            </a:pPr>
            <a:endParaRPr lang="sk-SK"/>
          </a:p>
          <a:p>
            <a:r>
              <a:rPr lang="sk-SK"/>
              <a:t>it usually affects arteries of the brain or the abdominal aorta</a:t>
            </a:r>
          </a:p>
          <a:p>
            <a:endParaRPr lang="sk-SK"/>
          </a:p>
          <a:p>
            <a:r>
              <a:rPr lang="sk-SK"/>
              <a:t>very dangerous – possibility of internal </a:t>
            </a:r>
          </a:p>
          <a:p>
            <a:pPr>
              <a:buFont typeface="Arial" panose="020B0604020202020204" pitchFamily="34" charset="0"/>
              <a:buNone/>
            </a:pPr>
            <a:r>
              <a:rPr lang="sk-SK"/>
              <a:t>	bleeding</a:t>
            </a:r>
          </a:p>
          <a:p>
            <a:endParaRPr lang="sk-SK" smtClean="0"/>
          </a:p>
          <a:p>
            <a:endParaRPr lang="sk-SK" smtClean="0"/>
          </a:p>
          <a:p>
            <a:endParaRPr lang="sk-SK" smtClean="0"/>
          </a:p>
        </p:txBody>
      </p:sp>
    </p:spTree>
    <p:extLst>
      <p:ext uri="{BB962C8B-B14F-4D97-AF65-F5344CB8AC3E}">
        <p14:creationId xmlns="" xmlns:p14="http://schemas.microsoft.com/office/powerpoint/2010/main" val="29591850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00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3347938682"/>
      </p:ext>
    </p:extLst>
  </p:cSld>
  <p:clrMapOvr>
    <a:masterClrMapping/>
  </p:clrMapOvr>
  <p:transition advClick="0"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sk-SK" b="1" dirty="0" smtClean="0"/>
              <a:t>Aneurysm</a:t>
            </a:r>
          </a:p>
        </p:txBody>
      </p:sp>
      <p:pic>
        <p:nvPicPr>
          <p:cNvPr id="4099" name="Obrázok 3" descr="a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8376" y="1500189"/>
            <a:ext cx="4786313"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Obrázok 4" descr="aneurysm-ruptur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1876" y="2714626"/>
            <a:ext cx="2041525" cy="272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Text Box 2"/>
          <p:cNvSpPr txBox="1">
            <a:spLocks noChangeArrowheads="1"/>
          </p:cNvSpPr>
          <p:nvPr/>
        </p:nvSpPr>
        <p:spPr bwMode="auto">
          <a:xfrm>
            <a:off x="7310438" y="5715001"/>
            <a:ext cx="2266950" cy="612775"/>
          </a:xfrm>
          <a:prstGeom prst="rect">
            <a:avLst/>
          </a:prstGeom>
          <a:noFill/>
          <a:ln w="9525">
            <a:noFill/>
            <a:miter lim="800000"/>
            <a:headEnd/>
            <a:tailEnd/>
          </a:ln>
        </p:spPr>
        <p:txBody>
          <a:bodyPr/>
          <a:lstStyle/>
          <a:p>
            <a:pPr algn="ctr">
              <a:spcAft>
                <a:spcPts val="1000"/>
              </a:spcAft>
              <a:defRPr/>
            </a:pPr>
            <a:r>
              <a:rPr lang="sk-SK" sz="1700" dirty="0" err="1">
                <a:latin typeface="+mj-lt"/>
                <a:cs typeface="Arial" pitchFamily="34" charset="0"/>
              </a:rPr>
              <a:t>Rupture</a:t>
            </a:r>
            <a:r>
              <a:rPr lang="sk-SK" sz="1700" dirty="0">
                <a:latin typeface="+mj-lt"/>
                <a:cs typeface="Arial" pitchFamily="34" charset="0"/>
              </a:rPr>
              <a:t> of </a:t>
            </a:r>
            <a:r>
              <a:rPr lang="sk-SK" sz="1700" dirty="0" err="1">
                <a:latin typeface="+mj-lt"/>
                <a:cs typeface="Arial" pitchFamily="34" charset="0"/>
              </a:rPr>
              <a:t>the</a:t>
            </a:r>
            <a:r>
              <a:rPr lang="sk-SK" sz="1700" dirty="0">
                <a:latin typeface="+mj-lt"/>
                <a:cs typeface="Arial" pitchFamily="34" charset="0"/>
              </a:rPr>
              <a:t> aorta </a:t>
            </a:r>
            <a:r>
              <a:rPr lang="sk-SK" sz="1700" dirty="0" err="1">
                <a:latin typeface="+mj-lt"/>
                <a:cs typeface="Arial" pitchFamily="34" charset="0"/>
              </a:rPr>
              <a:t>with</a:t>
            </a:r>
            <a:r>
              <a:rPr lang="sk-SK" sz="1700" dirty="0">
                <a:latin typeface="+mj-lt"/>
                <a:cs typeface="Arial" pitchFamily="34" charset="0"/>
              </a:rPr>
              <a:t> </a:t>
            </a:r>
            <a:r>
              <a:rPr lang="sk-SK" sz="1700" dirty="0" err="1">
                <a:latin typeface="+mj-lt"/>
                <a:cs typeface="Arial" pitchFamily="34" charset="0"/>
              </a:rPr>
              <a:t>aneurysm</a:t>
            </a:r>
            <a:endParaRPr lang="sk-SK" sz="1700" dirty="0">
              <a:latin typeface="+mj-lt"/>
              <a:cs typeface="Arial" pitchFamily="34" charset="0"/>
            </a:endParaRPr>
          </a:p>
        </p:txBody>
      </p:sp>
    </p:spTree>
    <p:extLst>
      <p:ext uri="{BB962C8B-B14F-4D97-AF65-F5344CB8AC3E}">
        <p14:creationId xmlns="" xmlns:p14="http://schemas.microsoft.com/office/powerpoint/2010/main" val="9249260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00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 xmlns:p14="http://schemas.microsoft.com/office/powerpoint/2010/main" val="4159364493"/>
      </p:ext>
    </p:extLst>
  </p:cSld>
  <p:clrMapOvr>
    <a:masterClrMapping/>
  </p:clrMapOvr>
  <p:transition advClick="0"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sk-SK" b="1" dirty="0" smtClean="0"/>
              <a:t>Aneurysm</a:t>
            </a:r>
          </a:p>
        </p:txBody>
      </p:sp>
      <p:sp>
        <p:nvSpPr>
          <p:cNvPr id="5123" name="Zástupný symbol obsahu 2"/>
          <p:cNvSpPr>
            <a:spLocks noGrp="1"/>
          </p:cNvSpPr>
          <p:nvPr>
            <p:ph idx="1"/>
          </p:nvPr>
        </p:nvSpPr>
        <p:spPr/>
        <p:txBody>
          <a:bodyPr/>
          <a:lstStyle/>
          <a:p>
            <a:r>
              <a:rPr lang="sk-SK" b="1" dirty="0" err="1"/>
              <a:t>causes</a:t>
            </a:r>
            <a:r>
              <a:rPr lang="sk-SK" b="1" dirty="0"/>
              <a:t> of </a:t>
            </a:r>
            <a:r>
              <a:rPr lang="sk-SK" b="1" dirty="0" err="1"/>
              <a:t>aneurysm</a:t>
            </a:r>
            <a:r>
              <a:rPr lang="sk-SK" b="1" dirty="0"/>
              <a:t>: </a:t>
            </a:r>
            <a:r>
              <a:rPr lang="sk-SK" dirty="0" err="1"/>
              <a:t>hypertension</a:t>
            </a:r>
            <a:r>
              <a:rPr lang="sk-SK" dirty="0"/>
              <a:t>, </a:t>
            </a:r>
            <a:r>
              <a:rPr lang="sk-SK" dirty="0" err="1"/>
              <a:t>inflammation</a:t>
            </a:r>
            <a:r>
              <a:rPr lang="sk-SK" dirty="0"/>
              <a:t> of </a:t>
            </a:r>
            <a:r>
              <a:rPr lang="sk-SK" dirty="0" err="1"/>
              <a:t>the</a:t>
            </a:r>
            <a:r>
              <a:rPr lang="sk-SK" dirty="0"/>
              <a:t> </a:t>
            </a:r>
            <a:r>
              <a:rPr lang="sk-SK" dirty="0" err="1"/>
              <a:t>vessel</a:t>
            </a:r>
            <a:r>
              <a:rPr lang="sk-SK" dirty="0"/>
              <a:t> </a:t>
            </a:r>
            <a:r>
              <a:rPr lang="sk-SK" dirty="0" err="1"/>
              <a:t>wall</a:t>
            </a:r>
            <a:r>
              <a:rPr lang="sk-SK" dirty="0"/>
              <a:t>, </a:t>
            </a:r>
            <a:r>
              <a:rPr lang="sk-SK" dirty="0" err="1"/>
              <a:t>atherosclerosis</a:t>
            </a:r>
            <a:endParaRPr lang="sk-SK" dirty="0"/>
          </a:p>
          <a:p>
            <a:endParaRPr lang="sk-SK" dirty="0"/>
          </a:p>
          <a:p>
            <a:r>
              <a:rPr lang="sk-SK" b="1" dirty="0" err="1"/>
              <a:t>symptoms</a:t>
            </a:r>
            <a:r>
              <a:rPr lang="sk-SK" b="1" dirty="0"/>
              <a:t>: </a:t>
            </a:r>
            <a:r>
              <a:rPr lang="sk-SK" dirty="0" err="1"/>
              <a:t>sharp</a:t>
            </a:r>
            <a:r>
              <a:rPr lang="sk-SK" dirty="0"/>
              <a:t> and severe </a:t>
            </a:r>
            <a:r>
              <a:rPr lang="sk-SK" dirty="0" err="1"/>
              <a:t>pain</a:t>
            </a:r>
            <a:endParaRPr lang="sk-SK" dirty="0"/>
          </a:p>
          <a:p>
            <a:endParaRPr lang="sk-SK" dirty="0"/>
          </a:p>
          <a:p>
            <a:r>
              <a:rPr lang="sk-SK" b="1" dirty="0" err="1"/>
              <a:t>diagnostics</a:t>
            </a:r>
            <a:r>
              <a:rPr lang="sk-SK" b="1" dirty="0"/>
              <a:t>: </a:t>
            </a:r>
            <a:r>
              <a:rPr lang="sk-SK" dirty="0" err="1"/>
              <a:t>ultrasound</a:t>
            </a:r>
            <a:r>
              <a:rPr lang="sk-SK" dirty="0"/>
              <a:t> or CT</a:t>
            </a:r>
          </a:p>
          <a:p>
            <a:endParaRPr lang="sk-SK" dirty="0"/>
          </a:p>
          <a:p>
            <a:r>
              <a:rPr lang="sk-SK" b="1" dirty="0" err="1"/>
              <a:t>treatment</a:t>
            </a:r>
            <a:r>
              <a:rPr lang="sk-SK" b="1" dirty="0"/>
              <a:t>: </a:t>
            </a:r>
            <a:r>
              <a:rPr lang="sk-SK" dirty="0" err="1"/>
              <a:t>surgery</a:t>
            </a:r>
            <a:r>
              <a:rPr lang="sk-SK" dirty="0"/>
              <a:t> </a:t>
            </a:r>
            <a:r>
              <a:rPr lang="sk-SK" dirty="0" err="1"/>
              <a:t>is</a:t>
            </a:r>
            <a:r>
              <a:rPr lang="sk-SK" dirty="0"/>
              <a:t> </a:t>
            </a:r>
            <a:r>
              <a:rPr lang="sk-SK" dirty="0" err="1"/>
              <a:t>needed</a:t>
            </a:r>
            <a:r>
              <a:rPr lang="sk-SK" dirty="0"/>
              <a:t>; </a:t>
            </a:r>
            <a:r>
              <a:rPr lang="sk-SK" dirty="0" err="1"/>
              <a:t>blood</a:t>
            </a:r>
            <a:r>
              <a:rPr lang="sk-SK" dirty="0"/>
              <a:t> </a:t>
            </a:r>
            <a:r>
              <a:rPr lang="sk-SK" dirty="0" err="1"/>
              <a:t>pressure</a:t>
            </a:r>
            <a:r>
              <a:rPr lang="sk-SK" dirty="0"/>
              <a:t> and cholesterol </a:t>
            </a:r>
            <a:r>
              <a:rPr lang="sk-SK" dirty="0" err="1"/>
              <a:t>reduction</a:t>
            </a:r>
            <a:r>
              <a:rPr lang="sk-SK" dirty="0"/>
              <a:t> (</a:t>
            </a:r>
            <a:r>
              <a:rPr lang="sk-SK" dirty="0" err="1"/>
              <a:t>supportive</a:t>
            </a:r>
            <a:r>
              <a:rPr lang="sk-SK" dirty="0"/>
              <a:t> </a:t>
            </a:r>
            <a:r>
              <a:rPr lang="sk-SK" dirty="0" err="1"/>
              <a:t>treatment</a:t>
            </a:r>
            <a:r>
              <a:rPr lang="sk-SK" dirty="0"/>
              <a:t>)</a:t>
            </a:r>
          </a:p>
          <a:p>
            <a:endParaRPr lang="sk-SK" dirty="0"/>
          </a:p>
          <a:p>
            <a:endParaRPr lang="sk-SK" dirty="0"/>
          </a:p>
          <a:p>
            <a:endParaRPr lang="sk-SK" dirty="0" smtClean="0"/>
          </a:p>
        </p:txBody>
      </p:sp>
    </p:spTree>
    <p:extLst>
      <p:ext uri="{BB962C8B-B14F-4D97-AF65-F5344CB8AC3E}">
        <p14:creationId xmlns="" xmlns:p14="http://schemas.microsoft.com/office/powerpoint/2010/main" val="38731942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1575</Words>
  <Application>Microsoft Office PowerPoint</Application>
  <PresentationFormat>Vlastná</PresentationFormat>
  <Paragraphs>181</Paragraphs>
  <Slides>47</Slides>
  <Notes>5</Notes>
  <HiddenSlides>0</HiddenSlides>
  <MMClips>0</MMClips>
  <ScaleCrop>false</ScaleCrop>
  <HeadingPairs>
    <vt:vector size="4" baseType="variant">
      <vt:variant>
        <vt:lpstr>Motív</vt:lpstr>
      </vt:variant>
      <vt:variant>
        <vt:i4>1</vt:i4>
      </vt:variant>
      <vt:variant>
        <vt:lpstr>Nadpisy snímok</vt:lpstr>
      </vt:variant>
      <vt:variant>
        <vt:i4>47</vt:i4>
      </vt:variant>
    </vt:vector>
  </HeadingPairs>
  <TitlesOfParts>
    <vt:vector size="48" baseType="lpstr">
      <vt:lpstr>Office Theme</vt:lpstr>
      <vt:lpstr>Table of contents</vt:lpstr>
      <vt:lpstr>Snímka 2</vt:lpstr>
      <vt:lpstr>Aneurysm</vt:lpstr>
      <vt:lpstr>Snímka 4</vt:lpstr>
      <vt:lpstr>Aneurysm</vt:lpstr>
      <vt:lpstr>Snímka 6</vt:lpstr>
      <vt:lpstr>Aneurysm</vt:lpstr>
      <vt:lpstr>Snímka 8</vt:lpstr>
      <vt:lpstr>Aneurysm</vt:lpstr>
      <vt:lpstr>Snímka 10</vt:lpstr>
      <vt:lpstr>Dissection</vt:lpstr>
      <vt:lpstr>Snímka 12</vt:lpstr>
      <vt:lpstr>Dissection</vt:lpstr>
      <vt:lpstr>Snímka 14</vt:lpstr>
      <vt:lpstr>Dissection</vt:lpstr>
      <vt:lpstr>Snímka 16</vt:lpstr>
      <vt:lpstr>Dissection</vt:lpstr>
      <vt:lpstr>Snímka 18</vt:lpstr>
      <vt:lpstr>Heart arrhythmia</vt:lpstr>
      <vt:lpstr>''An irregular heartbeat is an arrhythmia.''</vt:lpstr>
      <vt:lpstr>What causes an arrhythmia?</vt:lpstr>
      <vt:lpstr>Snímka 22</vt:lpstr>
      <vt:lpstr>Types of arrhythmias</vt:lpstr>
      <vt:lpstr>Snímka 24</vt:lpstr>
      <vt:lpstr>Premature ventricular contractions</vt:lpstr>
      <vt:lpstr>Snímka 26</vt:lpstr>
      <vt:lpstr>Atrial fibrillation</vt:lpstr>
      <vt:lpstr>Snímka 28</vt:lpstr>
      <vt:lpstr>Paroxysmal supraventricular tachycardia </vt:lpstr>
      <vt:lpstr>Snímka 30</vt:lpstr>
      <vt:lpstr>Diagnostics</vt:lpstr>
      <vt:lpstr>Snímka 32</vt:lpstr>
      <vt:lpstr>Treatment</vt:lpstr>
      <vt:lpstr>Snímka 34</vt:lpstr>
      <vt:lpstr>Hyperlipidemia</vt:lpstr>
      <vt:lpstr>Snímka 36</vt:lpstr>
      <vt:lpstr>What is hyperlipidemia</vt:lpstr>
      <vt:lpstr>Snímka 38</vt:lpstr>
      <vt:lpstr>Classification</vt:lpstr>
      <vt:lpstr>Snímka 40</vt:lpstr>
      <vt:lpstr>Snímka 41</vt:lpstr>
      <vt:lpstr>Snímka 42</vt:lpstr>
      <vt:lpstr>Snímka 43</vt:lpstr>
      <vt:lpstr>Snímka 44</vt:lpstr>
      <vt:lpstr>Snímka 45</vt:lpstr>
      <vt:lpstr>Snímka 46</vt:lpstr>
      <vt:lpstr>Thank you for your attention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arrhythmia</dc:title>
  <dc:creator>Marek Timoracký</dc:creator>
  <cp:lastModifiedBy>Uzivatel</cp:lastModifiedBy>
  <cp:revision>36</cp:revision>
  <dcterms:created xsi:type="dcterms:W3CDTF">2014-01-25T19:07:36Z</dcterms:created>
  <dcterms:modified xsi:type="dcterms:W3CDTF">2014-07-25T21:48:09Z</dcterms:modified>
</cp:coreProperties>
</file>