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5" r:id="rId4"/>
    <p:sldId id="263" r:id="rId5"/>
    <p:sldId id="260" r:id="rId6"/>
    <p:sldId id="266" r:id="rId7"/>
    <p:sldId id="258" r:id="rId8"/>
    <p:sldId id="261"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67" autoAdjust="0"/>
  </p:normalViewPr>
  <p:slideViewPr>
    <p:cSldViewPr>
      <p:cViewPr varScale="1">
        <p:scale>
          <a:sx n="53" d="100"/>
          <a:sy n="53" d="100"/>
        </p:scale>
        <p:origin x="-18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03985C-3941-4A8D-B149-83709FA7F93F}" type="datetimeFigureOut">
              <a:rPr lang="sk-SK" smtClean="0"/>
              <a:pPr/>
              <a:t>25.7.2014</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D28E-880D-49EC-99AD-9B55990684CB}"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dirty="0" smtClean="0"/>
              <a:t>Hi, in</a:t>
            </a:r>
            <a:r>
              <a:rPr lang="en-US" baseline="0" dirty="0" smtClean="0"/>
              <a:t> this short presentation, I am going to introduce to you the concept of hyperbaric chamber.</a:t>
            </a:r>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1</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dirty="0" smtClean="0">
                <a:latin typeface="Andalus" pitchFamily="2" charset="-78"/>
                <a:cs typeface="Andalus" pitchFamily="2" charset="-78"/>
              </a:rPr>
              <a:t>Hyperbaric Oxygen Therapy is a procedure in which a person is exposed to increased pressure, allowing greater absorption of oxygen through the body’s tissues.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latin typeface="Andalus" pitchFamily="2" charset="-78"/>
                <a:ea typeface="SimSun" pitchFamily="2" charset="-122"/>
                <a:cs typeface="Andalus" pitchFamily="2" charset="-78"/>
              </a:rPr>
              <a:t>This increased pressure allows more oxygen to reach the cells within the body therefore has many healing and therapeutic benefits.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Hemoglobin is a protein in red blood cells that transports oxygen from the lungs to the peripheral tissues of the body. it is responsible for the red color of red blood cells. </a:t>
            </a:r>
            <a:r>
              <a:rPr lang="en-US" altLang="zh-CN" dirty="0" smtClean="0">
                <a:latin typeface="Andalus" pitchFamily="2" charset="-78"/>
                <a:ea typeface="SimSun" pitchFamily="2" charset="-122"/>
                <a:cs typeface="Andalus" pitchFamily="2" charset="-78"/>
              </a:rPr>
              <a:t>Hemoglobin tightly binds oxygen from the lungs, carries it from the lungs to the peripheral tissues of the body; after unloading oxygen at the peripheral tissues, it binds carbon dioxides and returns it to the lungs to be exhaled.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increased pressure produced in the hyperbaric chamber permits the oxygen you breathe also to be dissolved in the liquid (plasma) part of your blood.</a:t>
            </a:r>
            <a:endParaRPr lang="en-US" altLang="zh-CN" dirty="0" smtClean="0">
              <a:latin typeface="Andalus" pitchFamily="2" charset="-78"/>
              <a:ea typeface="SimSun" pitchFamily="2" charset="-122"/>
              <a:cs typeface="Andalus" pitchFamily="2" charset="-78"/>
            </a:endParaRPr>
          </a:p>
          <a:p>
            <a:r>
              <a:rPr lang="en-US" dirty="0" smtClean="0">
                <a:latin typeface="Andalus" pitchFamily="2" charset="-78"/>
                <a:cs typeface="Andalus" pitchFamily="2" charset="-78"/>
              </a:rPr>
              <a:t>The concept of hyperbaric oxygenation has been in existence as early as 1662 but has only gained recognition in conventional medicine over the past 50 years.</a:t>
            </a:r>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There are two types of Chambers: </a:t>
            </a:r>
            <a:r>
              <a:rPr lang="en-US" sz="1200" b="0" i="0" kern="1200" dirty="0" err="1" smtClean="0">
                <a:solidFill>
                  <a:schemeClr val="tx1"/>
                </a:solidFill>
                <a:latin typeface="+mn-lt"/>
                <a:ea typeface="+mn-ea"/>
                <a:cs typeface="+mn-cs"/>
              </a:rPr>
              <a:t>Monoplace</a:t>
            </a:r>
            <a:r>
              <a:rPr lang="en-US" sz="1200" b="0" i="0" kern="1200" dirty="0" smtClean="0">
                <a:solidFill>
                  <a:schemeClr val="tx1"/>
                </a:solidFill>
                <a:latin typeface="+mn-lt"/>
                <a:ea typeface="+mn-ea"/>
                <a:cs typeface="+mn-cs"/>
              </a:rPr>
              <a:t> that holds a single person and </a:t>
            </a:r>
            <a:r>
              <a:rPr lang="en-US" sz="1200" b="0" i="0" kern="1200" dirty="0" err="1" smtClean="0">
                <a:solidFill>
                  <a:schemeClr val="tx1"/>
                </a:solidFill>
                <a:latin typeface="+mn-lt"/>
                <a:ea typeface="+mn-ea"/>
                <a:cs typeface="+mn-cs"/>
              </a:rPr>
              <a:t>Multiplace</a:t>
            </a:r>
            <a:r>
              <a:rPr lang="en-US" sz="1200" b="0" i="0" kern="1200" dirty="0" smtClean="0">
                <a:solidFill>
                  <a:schemeClr val="tx1"/>
                </a:solidFill>
                <a:latin typeface="+mn-lt"/>
                <a:ea typeface="+mn-ea"/>
                <a:cs typeface="+mn-cs"/>
              </a:rPr>
              <a:t> which is a large chamber where 5 or 6 patients (hence the name </a:t>
            </a:r>
            <a:r>
              <a:rPr lang="en-US" sz="1200" b="0" i="0" kern="1200" dirty="0" err="1" smtClean="0">
                <a:solidFill>
                  <a:schemeClr val="tx1"/>
                </a:solidFill>
                <a:latin typeface="+mn-lt"/>
                <a:ea typeface="+mn-ea"/>
                <a:cs typeface="+mn-cs"/>
              </a:rPr>
              <a:t>multiplace</a:t>
            </a:r>
            <a:r>
              <a:rPr lang="en-US" sz="1200" b="0" i="0" kern="1200" dirty="0" smtClean="0">
                <a:solidFill>
                  <a:schemeClr val="tx1"/>
                </a:solidFill>
                <a:latin typeface="+mn-lt"/>
                <a:ea typeface="+mn-ea"/>
                <a:cs typeface="+mn-cs"/>
              </a:rPr>
              <a:t>) can be treated at once.</a:t>
            </a:r>
          </a:p>
          <a:p>
            <a:r>
              <a:rPr lang="en-US" sz="1200" b="0" i="0" kern="1200" dirty="0" smtClean="0">
                <a:solidFill>
                  <a:schemeClr val="tx1"/>
                </a:solidFill>
                <a:latin typeface="+mn-lt"/>
                <a:ea typeface="+mn-ea"/>
                <a:cs typeface="+mn-cs"/>
              </a:rPr>
              <a:t>The </a:t>
            </a:r>
            <a:r>
              <a:rPr lang="en-US" sz="1200" b="0" i="0" kern="1200" dirty="0" err="1" smtClean="0">
                <a:solidFill>
                  <a:schemeClr val="tx1"/>
                </a:solidFill>
                <a:latin typeface="+mn-lt"/>
                <a:ea typeface="+mn-ea"/>
                <a:cs typeface="+mn-cs"/>
              </a:rPr>
              <a:t>Muliplace</a:t>
            </a:r>
            <a:r>
              <a:rPr lang="en-US" sz="1200" b="0" i="0" kern="1200" dirty="0" smtClean="0">
                <a:solidFill>
                  <a:schemeClr val="tx1"/>
                </a:solidFill>
                <a:latin typeface="+mn-lt"/>
                <a:ea typeface="+mn-ea"/>
                <a:cs typeface="+mn-cs"/>
              </a:rPr>
              <a:t> Chamber is not suitable for some elderly, disabled and children because the oxygen is delivered by wearing a mask and the chamber is pressurized with room air.</a:t>
            </a:r>
          </a:p>
          <a:p>
            <a:r>
              <a:rPr lang="en-US" sz="1200" b="0" i="0" kern="1200" dirty="0" smtClean="0">
                <a:solidFill>
                  <a:schemeClr val="tx1"/>
                </a:solidFill>
                <a:latin typeface="+mn-lt"/>
                <a:ea typeface="+mn-ea"/>
                <a:cs typeface="+mn-cs"/>
              </a:rPr>
              <a:t>The effect of the treatment is the same. The advantages depend upon the scale of the facility's operation.</a:t>
            </a:r>
          </a:p>
          <a:p>
            <a:r>
              <a:rPr lang="en-US" sz="1200" b="0" i="0" kern="1200" dirty="0" smtClean="0">
                <a:solidFill>
                  <a:schemeClr val="tx1"/>
                </a:solidFill>
                <a:latin typeface="+mn-lt"/>
                <a:ea typeface="+mn-ea"/>
                <a:cs typeface="+mn-cs"/>
              </a:rPr>
              <a:t>Only a </a:t>
            </a:r>
            <a:r>
              <a:rPr lang="en-US" sz="1200" b="0" i="0" kern="1200" dirty="0" err="1" smtClean="0">
                <a:solidFill>
                  <a:schemeClr val="tx1"/>
                </a:solidFill>
                <a:latin typeface="+mn-lt"/>
                <a:ea typeface="+mn-ea"/>
                <a:cs typeface="+mn-cs"/>
              </a:rPr>
              <a:t>monoplace</a:t>
            </a:r>
            <a:r>
              <a:rPr lang="en-US" sz="1200" b="0" i="0" kern="1200" dirty="0" smtClean="0">
                <a:solidFill>
                  <a:schemeClr val="tx1"/>
                </a:solidFill>
                <a:latin typeface="+mn-lt"/>
                <a:ea typeface="+mn-ea"/>
                <a:cs typeface="+mn-cs"/>
              </a:rPr>
              <a:t> chamber</a:t>
            </a:r>
            <a:r>
              <a:rPr lang="en-US" sz="1200" b="0" i="0" kern="1200" baseline="0" dirty="0" smtClean="0">
                <a:solidFill>
                  <a:schemeClr val="tx1"/>
                </a:solidFill>
                <a:latin typeface="+mn-lt"/>
                <a:ea typeface="+mn-ea"/>
                <a:cs typeface="+mn-cs"/>
              </a:rPr>
              <a:t> can provide oxygen to the whole body, thus it is more suitable for curing thermal burns or wounds.</a:t>
            </a:r>
          </a:p>
          <a:p>
            <a:r>
              <a:rPr lang="en-US" sz="1200" b="0" i="0" kern="1200" dirty="0" smtClean="0">
                <a:solidFill>
                  <a:schemeClr val="tx1"/>
                </a:solidFill>
                <a:latin typeface="+mn-lt"/>
                <a:ea typeface="+mn-ea"/>
                <a:cs typeface="+mn-cs"/>
              </a:rPr>
              <a:t>In </a:t>
            </a:r>
            <a:r>
              <a:rPr lang="en-US" sz="1200" b="0" i="0" kern="1200" dirty="0" err="1" smtClean="0">
                <a:solidFill>
                  <a:schemeClr val="tx1"/>
                </a:solidFill>
                <a:latin typeface="+mn-lt"/>
                <a:ea typeface="+mn-ea"/>
                <a:cs typeface="+mn-cs"/>
              </a:rPr>
              <a:t>monoplace</a:t>
            </a:r>
            <a:r>
              <a:rPr lang="en-US" sz="1200" b="0" i="0" kern="1200" dirty="0" smtClean="0">
                <a:solidFill>
                  <a:schemeClr val="tx1"/>
                </a:solidFill>
                <a:latin typeface="+mn-lt"/>
                <a:ea typeface="+mn-ea"/>
                <a:cs typeface="+mn-cs"/>
              </a:rPr>
              <a:t>, you can not access the patient, where as in </a:t>
            </a:r>
            <a:r>
              <a:rPr lang="en-US" sz="1200" b="0" i="0" kern="1200" dirty="0" err="1" smtClean="0">
                <a:solidFill>
                  <a:schemeClr val="tx1"/>
                </a:solidFill>
                <a:latin typeface="+mn-lt"/>
                <a:ea typeface="+mn-ea"/>
                <a:cs typeface="+mn-cs"/>
              </a:rPr>
              <a:t>Multiplace</a:t>
            </a:r>
            <a:r>
              <a:rPr lang="en-US" sz="1200" b="0" i="0" kern="1200" dirty="0" smtClean="0">
                <a:solidFill>
                  <a:schemeClr val="tx1"/>
                </a:solidFill>
                <a:latin typeface="+mn-lt"/>
                <a:ea typeface="+mn-ea"/>
                <a:cs typeface="+mn-cs"/>
              </a:rPr>
              <a:t>, you have access to the patient, as well as equipment and resources to assist.</a:t>
            </a:r>
            <a:endParaRPr lang="en-US" sz="1200" b="0" i="0" kern="1200" baseline="0" dirty="0" smtClean="0">
              <a:solidFill>
                <a:schemeClr val="tx1"/>
              </a:solidFill>
              <a:latin typeface="+mn-lt"/>
              <a:ea typeface="+mn-ea"/>
              <a:cs typeface="+mn-cs"/>
            </a:endParaRPr>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3</a:t>
            </a:fld>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Hyperbaric oxygen therapy can be done in a number of ways. It can be given in a special type of room called a hyperbaric oxygen chamber. In this setting, you are completely immersed in 100 percent oxygen delivered at high pressure (only in </a:t>
            </a:r>
            <a:r>
              <a:rPr lang="en-US" sz="1200" b="0" i="0" kern="1200" dirty="0" err="1" smtClean="0">
                <a:solidFill>
                  <a:schemeClr val="tx1"/>
                </a:solidFill>
                <a:latin typeface="+mn-lt"/>
                <a:ea typeface="+mn-ea"/>
                <a:cs typeface="+mn-cs"/>
              </a:rPr>
              <a:t>monoplace</a:t>
            </a:r>
            <a:r>
              <a:rPr lang="en-US" sz="1200" b="0" i="0" kern="1200" dirty="0" smtClean="0">
                <a:solidFill>
                  <a:schemeClr val="tx1"/>
                </a:solidFill>
                <a:latin typeface="+mn-lt"/>
                <a:ea typeface="+mn-ea"/>
                <a:cs typeface="+mn-cs"/>
              </a:rPr>
              <a:t> chambers). It can also be given through a gas mask, which delivers 100 percent oxygen to your lungs. The rest of your body is at normal oxygen levels, but still under higher pressure than normal. In some instances, “topical” hyperbaric oxygen therapy can be applied to just one part of the body. If the wound is on your leg, for example, your leg could be wrapped in a plastic bag that is filled with 100 percent oxygen under pressure. Although this localized form of topical oxygen therapy is easier to do and more affordable, its effectiveness, compared with the other forms of hyperbaric oxygen therapy, is questionable, according to the latest research.</a:t>
            </a:r>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4</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HBO treatment can help in a number of different situations where body tissues have suffered from a decrease in oxygen levels. These include:</a:t>
            </a:r>
          </a:p>
          <a:p>
            <a:r>
              <a:rPr lang="en-US" altLang="zh-CN" sz="1200" dirty="0" smtClean="0">
                <a:solidFill>
                  <a:srgbClr val="000000"/>
                </a:solidFill>
                <a:latin typeface="Andalus" pitchFamily="2" charset="-78"/>
                <a:ea typeface="SimSun" pitchFamily="2" charset="-122"/>
                <a:cs typeface="Andalus" pitchFamily="2" charset="-78"/>
              </a:rPr>
              <a:t>Decompression illness</a:t>
            </a:r>
            <a:endParaRPr lang="en-US" altLang="zh-CN" sz="1200" dirty="0" smtClean="0">
              <a:latin typeface="Andalus" pitchFamily="2" charset="-78"/>
              <a:ea typeface="SimSun" pitchFamily="2" charset="-122"/>
              <a:cs typeface="Andalus" pitchFamily="2" charset="-78"/>
            </a:endParaRPr>
          </a:p>
          <a:p>
            <a:r>
              <a:rPr lang="en-US" altLang="zh-CN" sz="1200" dirty="0" smtClean="0">
                <a:solidFill>
                  <a:srgbClr val="000000"/>
                </a:solidFill>
                <a:latin typeface="Andalus" pitchFamily="2" charset="-78"/>
                <a:ea typeface="SimSun" pitchFamily="2" charset="-122"/>
                <a:cs typeface="Andalus" pitchFamily="2" charset="-78"/>
              </a:rPr>
              <a:t>- Carbon Monoxide     Poisoning</a:t>
            </a:r>
            <a:endParaRPr lang="en-US" altLang="zh-CN" sz="1200" dirty="0" smtClean="0">
              <a:latin typeface="Andalus" pitchFamily="2" charset="-78"/>
              <a:ea typeface="SimSun" pitchFamily="2" charset="-122"/>
              <a:cs typeface="Andalus" pitchFamily="2" charset="-78"/>
            </a:endParaRPr>
          </a:p>
          <a:p>
            <a:r>
              <a:rPr lang="en-US" altLang="zh-CN" sz="1200" dirty="0" smtClean="0">
                <a:solidFill>
                  <a:srgbClr val="000000"/>
                </a:solidFill>
                <a:latin typeface="Andalus" pitchFamily="2" charset="-78"/>
                <a:ea typeface="SimSun" pitchFamily="2" charset="-122"/>
                <a:cs typeface="Andalus" pitchFamily="2" charset="-78"/>
              </a:rPr>
              <a:t>- Gas Gangrene</a:t>
            </a:r>
            <a:endParaRPr lang="en-US" altLang="zh-CN" sz="1200" dirty="0" smtClean="0">
              <a:latin typeface="Andalus" pitchFamily="2" charset="-78"/>
              <a:ea typeface="SimSun" pitchFamily="2" charset="-122"/>
              <a:cs typeface="Andalus" pitchFamily="2" charset="-78"/>
            </a:endParaRPr>
          </a:p>
          <a:p>
            <a:r>
              <a:rPr lang="en-US" altLang="zh-CN" sz="1200" dirty="0" smtClean="0">
                <a:solidFill>
                  <a:srgbClr val="000000"/>
                </a:solidFill>
                <a:latin typeface="Andalus" pitchFamily="2" charset="-78"/>
                <a:ea typeface="SimSun" pitchFamily="2" charset="-122"/>
                <a:cs typeface="Andalus" pitchFamily="2" charset="-78"/>
              </a:rPr>
              <a:t>- Severe Anemia</a:t>
            </a:r>
          </a:p>
          <a:p>
            <a:pPr>
              <a:buFontTx/>
              <a:buChar char="-"/>
            </a:pPr>
            <a:r>
              <a:rPr lang="en-US" altLang="zh-CN" sz="1200" dirty="0" smtClean="0">
                <a:solidFill>
                  <a:srgbClr val="000000"/>
                </a:solidFill>
                <a:latin typeface="Andalus" pitchFamily="2" charset="-78"/>
                <a:ea typeface="SimSun" pitchFamily="2" charset="-122"/>
                <a:cs typeface="Andalus" pitchFamily="2" charset="-78"/>
              </a:rPr>
              <a:t> Thermal Burns</a:t>
            </a:r>
            <a:r>
              <a:rPr lang="en-US" altLang="zh-CN" sz="1200" dirty="0" smtClean="0">
                <a:latin typeface="Andalus" pitchFamily="2" charset="-78"/>
                <a:ea typeface="SimSun" pitchFamily="2" charset="-122"/>
                <a:cs typeface="Andalus" pitchFamily="2" charset="-78"/>
              </a:rPr>
              <a:t> </a:t>
            </a:r>
          </a:p>
          <a:p>
            <a:pPr>
              <a:buFontTx/>
              <a:buChar char="-"/>
            </a:pPr>
            <a:r>
              <a:rPr lang="en-US" altLang="zh-CN" sz="1200" dirty="0" smtClean="0">
                <a:solidFill>
                  <a:srgbClr val="000000"/>
                </a:solidFill>
                <a:latin typeface="Andalus" pitchFamily="2" charset="-78"/>
                <a:ea typeface="SimSun" pitchFamily="2" charset="-122"/>
                <a:cs typeface="Andalus" pitchFamily="2" charset="-78"/>
              </a:rPr>
              <a:t> Crush Injury</a:t>
            </a:r>
          </a:p>
          <a:p>
            <a:pPr>
              <a:buFontTx/>
              <a:buChar char="-"/>
            </a:pPr>
            <a:r>
              <a:rPr lang="en-US" altLang="zh-CN" sz="1200" dirty="0" smtClean="0">
                <a:solidFill>
                  <a:srgbClr val="000000"/>
                </a:solidFill>
                <a:latin typeface="Andalus" pitchFamily="2" charset="-78"/>
                <a:ea typeface="SimSun" pitchFamily="2" charset="-122"/>
                <a:cs typeface="Andalus" pitchFamily="2" charset="-78"/>
              </a:rPr>
              <a:t> Diabetic Wounds</a:t>
            </a:r>
            <a:endParaRPr lang="en-US" altLang="zh-CN" sz="1200" dirty="0" smtClean="0">
              <a:latin typeface="Andalus" pitchFamily="2" charset="-78"/>
              <a:ea typeface="SimSun" pitchFamily="2" charset="-122"/>
              <a:cs typeface="Andalus" pitchFamily="2" charset="-78"/>
            </a:endParaRPr>
          </a:p>
          <a:p>
            <a:r>
              <a:rPr lang="en-US" altLang="zh-CN" sz="1200" dirty="0" smtClean="0">
                <a:solidFill>
                  <a:srgbClr val="000000"/>
                </a:solidFill>
                <a:latin typeface="Andalus" pitchFamily="2" charset="-78"/>
                <a:ea typeface="SimSun" pitchFamily="2" charset="-122"/>
                <a:cs typeface="Andalus" pitchFamily="2" charset="-78"/>
              </a:rPr>
              <a:t>- acute blood loss where a blood transfusion is not possible </a:t>
            </a:r>
            <a:endParaRPr lang="en-US" sz="1200" dirty="0" smtClean="0">
              <a:latin typeface="Andalus" pitchFamily="2" charset="-78"/>
              <a:cs typeface="Andalus" pitchFamily="2" charset="-78"/>
            </a:endParaRP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hyperbaric oxygen therapy (</a:t>
            </a:r>
            <a:r>
              <a:rPr lang="en-US" sz="1200" b="0" i="0" kern="1200" dirty="0" err="1" smtClean="0">
                <a:solidFill>
                  <a:schemeClr val="tx1"/>
                </a:solidFill>
                <a:latin typeface="+mn-lt"/>
                <a:ea typeface="+mn-ea"/>
                <a:cs typeface="+mn-cs"/>
              </a:rPr>
              <a:t>HBOT</a:t>
            </a:r>
            <a:r>
              <a:rPr lang="en-US" sz="1200" b="0" i="0" kern="1200" dirty="0" smtClean="0">
                <a:solidFill>
                  <a:schemeClr val="tx1"/>
                </a:solidFill>
                <a:latin typeface="+mn-lt"/>
                <a:ea typeface="+mn-ea"/>
                <a:cs typeface="+mn-cs"/>
              </a:rPr>
              <a:t>) has not been clinically proven to cure or be effective in the treatment of cancer, autism, diabetes,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asthma.</a:t>
            </a:r>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5</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nature of heart disease is such that insufficient oxygen is getting to the heart. This results in the various discomforts which affect a patient: difficulty with breathing, inability to exert oneself, pressure in the chest, and other problems. Breathing normal air results in mere 0.3 ml of oxygen dissolving into each 100 ml of blood. </a:t>
            </a:r>
          </a:p>
          <a:p>
            <a:r>
              <a:rPr lang="en-US" sz="1200" b="0" i="0" kern="1200" dirty="0" smtClean="0">
                <a:solidFill>
                  <a:schemeClr val="tx1"/>
                </a:solidFill>
                <a:latin typeface="+mn-lt"/>
                <a:ea typeface="+mn-ea"/>
                <a:cs typeface="+mn-cs"/>
              </a:rPr>
              <a:t>The need in heart disease is to get more oxygen molecules into the body and brain.</a:t>
            </a:r>
          </a:p>
          <a:p>
            <a:pPr>
              <a:buFontTx/>
              <a:buChar char="-"/>
            </a:pPr>
            <a:r>
              <a:rPr lang="en-US" altLang="zh-CN" sz="2400" dirty="0" smtClean="0">
                <a:solidFill>
                  <a:srgbClr val="000000"/>
                </a:solidFill>
                <a:latin typeface="Andalus" pitchFamily="2" charset="-78"/>
                <a:ea typeface="SimSun" pitchFamily="2" charset="-122"/>
                <a:cs typeface="Andalus" pitchFamily="2" charset="-78"/>
              </a:rPr>
              <a:t>Scientific</a:t>
            </a:r>
            <a:r>
              <a:rPr lang="en-US" altLang="zh-CN" sz="2400" baseline="0" dirty="0" smtClean="0">
                <a:solidFill>
                  <a:srgbClr val="000000"/>
                </a:solidFill>
                <a:latin typeface="Andalus" pitchFamily="2" charset="-78"/>
                <a:ea typeface="SimSun" pitchFamily="2" charset="-122"/>
                <a:cs typeface="Andalus" pitchFamily="2" charset="-78"/>
              </a:rPr>
              <a:t> research has shown that there are several benefits from hyperbaric oxygen therapy for cardiac patients such as</a:t>
            </a:r>
            <a:r>
              <a:rPr lang="en-US" altLang="zh-CN" sz="2400" dirty="0" smtClean="0">
                <a:solidFill>
                  <a:srgbClr val="000000"/>
                </a:solidFill>
                <a:latin typeface="Andalus" pitchFamily="2" charset="-78"/>
                <a:ea typeface="SimSun" pitchFamily="2" charset="-122"/>
                <a:cs typeface="Andalus" pitchFamily="2" charset="-78"/>
              </a:rPr>
              <a:t>:</a:t>
            </a:r>
          </a:p>
          <a:p>
            <a:pPr marL="1371600" lvl="2" indent="-457200">
              <a:buAutoNum type="arabicPeriod"/>
            </a:pPr>
            <a:r>
              <a:rPr lang="en-US" altLang="zh-CN" sz="2400" dirty="0" smtClean="0">
                <a:solidFill>
                  <a:srgbClr val="000000"/>
                </a:solidFill>
                <a:latin typeface="Andalus" pitchFamily="2" charset="-78"/>
                <a:ea typeface="SimSun" pitchFamily="2" charset="-122"/>
                <a:cs typeface="Andalus" pitchFamily="2" charset="-78"/>
              </a:rPr>
              <a:t>HBO has long-term and short-term </a:t>
            </a:r>
            <a:r>
              <a:rPr lang="en-US" altLang="zh-CN" sz="2400" i="1" dirty="0" smtClean="0">
                <a:solidFill>
                  <a:srgbClr val="000000"/>
                </a:solidFill>
                <a:latin typeface="Andalus" pitchFamily="2" charset="-78"/>
                <a:ea typeface="SimSun" pitchFamily="2" charset="-122"/>
                <a:cs typeface="Andalus" pitchFamily="2" charset="-78"/>
              </a:rPr>
              <a:t>protective effects</a:t>
            </a:r>
            <a:r>
              <a:rPr lang="en-US" altLang="zh-CN" sz="2400" dirty="0" smtClean="0">
                <a:solidFill>
                  <a:srgbClr val="000000"/>
                </a:solidFill>
                <a:latin typeface="Andalus" pitchFamily="2" charset="-78"/>
                <a:ea typeface="SimSun" pitchFamily="2" charset="-122"/>
                <a:cs typeface="Andalus" pitchFamily="2" charset="-78"/>
              </a:rPr>
              <a:t> for a person with a heart problem.</a:t>
            </a:r>
          </a:p>
          <a:p>
            <a:pPr marL="1371600" lvl="2" indent="-457200">
              <a:buAutoNum type="arabicPeriod"/>
            </a:pPr>
            <a:r>
              <a:rPr lang="en-US" altLang="zh-CN" sz="2400" dirty="0" smtClean="0">
                <a:solidFill>
                  <a:srgbClr val="000000"/>
                </a:solidFill>
                <a:latin typeface="Andalus" pitchFamily="2" charset="-78"/>
                <a:ea typeface="SimSun" pitchFamily="2" charset="-122"/>
                <a:cs typeface="Andalus" pitchFamily="2" charset="-78"/>
              </a:rPr>
              <a:t>Patients with cardiac pain from ischemic heart disease experience total </a:t>
            </a:r>
            <a:r>
              <a:rPr lang="en-US" altLang="zh-CN" sz="2400" i="1" dirty="0" smtClean="0">
                <a:solidFill>
                  <a:srgbClr val="000000"/>
                </a:solidFill>
                <a:latin typeface="Andalus" pitchFamily="2" charset="-78"/>
                <a:ea typeface="SimSun" pitchFamily="2" charset="-122"/>
                <a:cs typeface="Andalus" pitchFamily="2" charset="-78"/>
              </a:rPr>
              <a:t>relief</a:t>
            </a:r>
            <a:r>
              <a:rPr lang="en-US" altLang="zh-CN" sz="2400" dirty="0" smtClean="0">
                <a:solidFill>
                  <a:srgbClr val="000000"/>
                </a:solidFill>
                <a:latin typeface="Andalus" pitchFamily="2" charset="-78"/>
                <a:ea typeface="SimSun" pitchFamily="2" charset="-122"/>
                <a:cs typeface="Andalus" pitchFamily="2" charset="-78"/>
              </a:rPr>
              <a:t>.</a:t>
            </a:r>
          </a:p>
          <a:p>
            <a:pPr marL="1371600" lvl="2" indent="-457200">
              <a:buAutoNum type="arabicPeriod"/>
            </a:pPr>
            <a:r>
              <a:rPr lang="en-US" altLang="zh-CN" sz="2400" dirty="0" smtClean="0">
                <a:solidFill>
                  <a:srgbClr val="000000"/>
                </a:solidFill>
                <a:latin typeface="Andalus" pitchFamily="2" charset="-78"/>
                <a:ea typeface="SimSun" pitchFamily="2" charset="-122"/>
                <a:cs typeface="Andalus" pitchFamily="2" charset="-78"/>
              </a:rPr>
              <a:t>Using </a:t>
            </a:r>
            <a:r>
              <a:rPr lang="en-US" altLang="zh-CN" sz="2400" dirty="0" err="1" smtClean="0">
                <a:solidFill>
                  <a:srgbClr val="000000"/>
                </a:solidFill>
                <a:latin typeface="Andalus" pitchFamily="2" charset="-78"/>
                <a:ea typeface="SimSun" pitchFamily="2" charset="-122"/>
                <a:cs typeface="Andalus" pitchFamily="2" charset="-78"/>
              </a:rPr>
              <a:t>HBOT</a:t>
            </a:r>
            <a:r>
              <a:rPr lang="en-US" altLang="zh-CN" sz="2400" dirty="0" smtClean="0">
                <a:solidFill>
                  <a:srgbClr val="000000"/>
                </a:solidFill>
                <a:latin typeface="Andalus" pitchFamily="2" charset="-78"/>
                <a:ea typeface="SimSun" pitchFamily="2" charset="-122"/>
                <a:cs typeface="Andalus" pitchFamily="2" charset="-78"/>
              </a:rPr>
              <a:t> in conjunction with various drugs enhances the effectiveness of both the oxygen and the drugs.</a:t>
            </a:r>
          </a:p>
          <a:p>
            <a:pPr marL="1371600" lvl="2" indent="-457200">
              <a:buAutoNum type="arabicPeriod"/>
            </a:pPr>
            <a:r>
              <a:rPr lang="en-US" altLang="zh-CN" sz="2400" dirty="0" err="1" smtClean="0">
                <a:solidFill>
                  <a:srgbClr val="000000"/>
                </a:solidFill>
                <a:latin typeface="Andalus" pitchFamily="2" charset="-78"/>
                <a:ea typeface="SimSun" pitchFamily="2" charset="-122"/>
                <a:cs typeface="Andalus" pitchFamily="2" charset="-78"/>
              </a:rPr>
              <a:t>HBOT</a:t>
            </a:r>
            <a:r>
              <a:rPr lang="en-US" altLang="zh-CN" sz="2400" dirty="0" smtClean="0">
                <a:solidFill>
                  <a:srgbClr val="000000"/>
                </a:solidFill>
                <a:latin typeface="Andalus" pitchFamily="2" charset="-78"/>
                <a:ea typeface="SimSun" pitchFamily="2" charset="-122"/>
                <a:cs typeface="Andalus" pitchFamily="2" charset="-78"/>
              </a:rPr>
              <a:t> exerts </a:t>
            </a:r>
            <a:r>
              <a:rPr lang="en-US" altLang="zh-CN" sz="2400" i="1" dirty="0" err="1" smtClean="0">
                <a:solidFill>
                  <a:srgbClr val="000000"/>
                </a:solidFill>
                <a:latin typeface="Andalus" pitchFamily="2" charset="-78"/>
                <a:ea typeface="SimSun" pitchFamily="2" charset="-122"/>
                <a:cs typeface="Andalus" pitchFamily="2" charset="-78"/>
              </a:rPr>
              <a:t>antiarrhythmic</a:t>
            </a:r>
            <a:r>
              <a:rPr lang="en-US" altLang="zh-CN" sz="2400" i="1" dirty="0" smtClean="0">
                <a:solidFill>
                  <a:srgbClr val="000000"/>
                </a:solidFill>
                <a:latin typeface="Andalus" pitchFamily="2" charset="-78"/>
                <a:ea typeface="SimSun" pitchFamily="2" charset="-122"/>
                <a:cs typeface="Andalus" pitchFamily="2" charset="-78"/>
              </a:rPr>
              <a:t> action</a:t>
            </a:r>
            <a:r>
              <a:rPr lang="en-US" altLang="zh-CN" sz="2400" dirty="0" smtClean="0">
                <a:solidFill>
                  <a:srgbClr val="000000"/>
                </a:solidFill>
                <a:latin typeface="Andalus" pitchFamily="2" charset="-78"/>
                <a:ea typeface="SimSun" pitchFamily="2" charset="-122"/>
                <a:cs typeface="Andalus" pitchFamily="2" charset="-78"/>
              </a:rPr>
              <a:t> on the heart.</a:t>
            </a:r>
          </a:p>
          <a:p>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6</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a:buFontTx/>
              <a:buChar char="-"/>
            </a:pPr>
            <a:r>
              <a:rPr lang="en-US" sz="1200" dirty="0" smtClean="0">
                <a:latin typeface="Andalus" pitchFamily="2" charset="-78"/>
                <a:cs typeface="Andalus" pitchFamily="2" charset="-78"/>
              </a:rPr>
              <a:t>You lie on a table that slides into a clear plastic tube.</a:t>
            </a:r>
          </a:p>
          <a:p>
            <a:pPr>
              <a:buFontTx/>
              <a:buChar char="-"/>
            </a:pPr>
            <a:r>
              <a:rPr lang="en-US" sz="1200" dirty="0" smtClean="0">
                <a:latin typeface="Andalus" pitchFamily="2" charset="-78"/>
                <a:cs typeface="Andalus" pitchFamily="2" charset="-78"/>
              </a:rPr>
              <a:t>You should relax during the procedure. You can listen to music.</a:t>
            </a:r>
          </a:p>
          <a:p>
            <a:pPr>
              <a:buFontTx/>
              <a:buChar char="-"/>
            </a:pPr>
            <a:r>
              <a:rPr lang="en-US" sz="1200" dirty="0" smtClean="0">
                <a:latin typeface="Andalus" pitchFamily="2" charset="-78"/>
                <a:cs typeface="Andalus" pitchFamily="2" charset="-78"/>
              </a:rPr>
              <a:t>You are able to talk to the therapist at any time.</a:t>
            </a:r>
          </a:p>
          <a:p>
            <a:pPr>
              <a:buFontTx/>
              <a:buChar char="-"/>
            </a:pPr>
            <a:r>
              <a:rPr lang="en-US" sz="1200" dirty="0" smtClean="0">
                <a:latin typeface="Andalus" pitchFamily="2" charset="-78"/>
                <a:cs typeface="Andalus" pitchFamily="2" charset="-78"/>
              </a:rPr>
              <a:t>The chamber is sealed and then filled with pressurized oxygen.</a:t>
            </a:r>
          </a:p>
          <a:p>
            <a:pPr>
              <a:buFontTx/>
              <a:buChar char="-"/>
            </a:pPr>
            <a:r>
              <a:rPr lang="en-US" sz="1200" dirty="0" smtClean="0">
                <a:latin typeface="Andalus" pitchFamily="2" charset="-78"/>
                <a:cs typeface="Andalus" pitchFamily="2" charset="-78"/>
              </a:rPr>
              <a:t>The pressure rises to 2.5 times the normal air pressure.</a:t>
            </a:r>
          </a:p>
          <a:p>
            <a:pPr>
              <a:buFontTx/>
              <a:buChar char="-"/>
            </a:pPr>
            <a:r>
              <a:rPr lang="en-US" sz="1200" dirty="0" smtClean="0">
                <a:latin typeface="Andalus" pitchFamily="2" charset="-78"/>
                <a:cs typeface="Andalus" pitchFamily="2" charset="-78"/>
              </a:rPr>
              <a:t>The session lasts approximately 90 min.</a:t>
            </a:r>
          </a:p>
          <a:p>
            <a:pPr>
              <a:buFontTx/>
              <a:buChar char="-"/>
            </a:pPr>
            <a:r>
              <a:rPr lang="en-US" sz="1200" dirty="0" smtClean="0">
                <a:latin typeface="Andalus" pitchFamily="2" charset="-78"/>
                <a:cs typeface="Andalus" pitchFamily="2" charset="-78"/>
              </a:rPr>
              <a:t>In case of emergency, decompression can take place</a:t>
            </a:r>
          </a:p>
          <a:p>
            <a:r>
              <a:rPr lang="en-US" sz="1200" dirty="0" smtClean="0">
                <a:latin typeface="Andalus" pitchFamily="2" charset="-78"/>
                <a:cs typeface="Andalus" pitchFamily="2" charset="-78"/>
              </a:rPr>
              <a:t>   in less than 20 seconds.</a:t>
            </a:r>
          </a:p>
          <a:p>
            <a:endParaRPr lang="sk-SK" dirty="0"/>
          </a:p>
        </p:txBody>
      </p:sp>
      <p:sp>
        <p:nvSpPr>
          <p:cNvPr id="4" name="Zástupný symbol čísla snímky 3"/>
          <p:cNvSpPr>
            <a:spLocks noGrp="1"/>
          </p:cNvSpPr>
          <p:nvPr>
            <p:ph type="sldNum" sz="quarter" idx="10"/>
          </p:nvPr>
        </p:nvSpPr>
        <p:spPr/>
        <p:txBody>
          <a:bodyPr/>
          <a:lstStyle/>
          <a:p>
            <a:fld id="{3EBAD28E-880D-49EC-99AD-9B55990684CB}" type="slidenum">
              <a:rPr lang="sk-SK" smtClean="0"/>
              <a:pPr/>
              <a:t>7</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sk-SK"/>
          </a:p>
        </p:txBody>
      </p:sp>
      <p:sp>
        <p:nvSpPr>
          <p:cNvPr id="4" name="Zástupný symbol pro číslo snímku 3"/>
          <p:cNvSpPr>
            <a:spLocks noGrp="1"/>
          </p:cNvSpPr>
          <p:nvPr>
            <p:ph type="sldNum" sz="quarter" idx="10"/>
          </p:nvPr>
        </p:nvSpPr>
        <p:spPr/>
        <p:txBody>
          <a:bodyPr/>
          <a:lstStyle/>
          <a:p>
            <a:fld id="{3EBAD28E-880D-49EC-99AD-9B55990684CB}" type="slidenum">
              <a:rPr lang="sk-SK" smtClean="0"/>
              <a:pPr/>
              <a:t>8</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B0458184-0AFD-4A16-A3CF-D08F8769F0F9}" type="datetimeFigureOut">
              <a:rPr lang="sk-SK" smtClean="0"/>
              <a:pPr/>
              <a:t>25.7.2014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0458184-0AFD-4A16-A3CF-D08F8769F0F9}" type="datetimeFigureOut">
              <a:rPr lang="sk-SK" smtClean="0"/>
              <a:pPr/>
              <a:t>25.7.2014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0458184-0AFD-4A16-A3CF-D08F8769F0F9}" type="datetimeFigureOut">
              <a:rPr lang="sk-SK" smtClean="0"/>
              <a:pPr/>
              <a:t>25.7.2014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0458184-0AFD-4A16-A3CF-D08F8769F0F9}" type="datetimeFigureOut">
              <a:rPr lang="sk-SK" smtClean="0"/>
              <a:pPr/>
              <a:t>25.7.2014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B0458184-0AFD-4A16-A3CF-D08F8769F0F9}" type="datetimeFigureOut">
              <a:rPr lang="sk-SK" smtClean="0"/>
              <a:pPr/>
              <a:t>25.7.2014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0458184-0AFD-4A16-A3CF-D08F8769F0F9}" type="datetimeFigureOut">
              <a:rPr lang="sk-SK" smtClean="0"/>
              <a:pPr/>
              <a:t>25.7.2014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0458184-0AFD-4A16-A3CF-D08F8769F0F9}" type="datetimeFigureOut">
              <a:rPr lang="sk-SK" smtClean="0"/>
              <a:pPr/>
              <a:t>25.7.2014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B0458184-0AFD-4A16-A3CF-D08F8769F0F9}" type="datetimeFigureOut">
              <a:rPr lang="sk-SK" smtClean="0"/>
              <a:pPr/>
              <a:t>25.7.2014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0458184-0AFD-4A16-A3CF-D08F8769F0F9}" type="datetimeFigureOut">
              <a:rPr lang="sk-SK" smtClean="0"/>
              <a:pPr/>
              <a:t>25.7.2014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0458184-0AFD-4A16-A3CF-D08F8769F0F9}" type="datetimeFigureOut">
              <a:rPr lang="sk-SK" smtClean="0"/>
              <a:pPr/>
              <a:t>25.7.2014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0458184-0AFD-4A16-A3CF-D08F8769F0F9}" type="datetimeFigureOut">
              <a:rPr lang="sk-SK" smtClean="0"/>
              <a:pPr/>
              <a:t>25.7.2014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8780917-DF3F-4484-823D-69F0FB8AE11F}"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58184-0AFD-4A16-A3CF-D08F8769F0F9}" type="datetimeFigureOut">
              <a:rPr lang="sk-SK" smtClean="0"/>
              <a:pPr/>
              <a:t>25.7.2014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80917-DF3F-4484-823D-69F0FB8AE11F}"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ongbeachhyperbaricmedicine.com/index.html" TargetMode="External"/><Relationship Id="rId5" Type="http://schemas.openxmlformats.org/officeDocument/2006/relationships/hyperlink" Target="http://cdn.tier1group.com/media/ppt/EIM201203070830.ppt" TargetMode="External"/><Relationship Id="rId4" Type="http://schemas.openxmlformats.org/officeDocument/2006/relationships/hyperlink" Target="http://www.hyperbaricoxygentherapy.org.uk/article-hyperbaric-oxygen-and-your-heart-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ctrTitle"/>
          </p:nvPr>
        </p:nvSpPr>
        <p:spPr>
          <a:xfrm>
            <a:off x="685800" y="1340768"/>
            <a:ext cx="7772400" cy="2520280"/>
          </a:xfrm>
        </p:spPr>
        <p:txBody>
          <a:bodyPr>
            <a:normAutofit/>
          </a:bodyPr>
          <a:lstStyle/>
          <a:p>
            <a:r>
              <a:rPr lang="en-US" dirty="0" smtClean="0">
                <a:latin typeface="Andalus" pitchFamily="2" charset="-78"/>
                <a:cs typeface="Andalus" pitchFamily="2" charset="-78"/>
              </a:rPr>
              <a:t>Hyperbaric Chamber</a:t>
            </a:r>
            <a:br>
              <a:rPr lang="en-US" dirty="0" smtClean="0">
                <a:latin typeface="Andalus" pitchFamily="2" charset="-78"/>
                <a:cs typeface="Andalus" pitchFamily="2" charset="-78"/>
              </a:rPr>
            </a:br>
            <a:r>
              <a:rPr lang="en-US" dirty="0" smtClean="0">
                <a:latin typeface="Andalus" pitchFamily="2" charset="-78"/>
                <a:cs typeface="Andalus" pitchFamily="2" charset="-78"/>
              </a:rPr>
              <a:t>and</a:t>
            </a:r>
            <a:br>
              <a:rPr lang="en-US" dirty="0" smtClean="0">
                <a:latin typeface="Andalus" pitchFamily="2" charset="-78"/>
                <a:cs typeface="Andalus" pitchFamily="2" charset="-78"/>
              </a:rPr>
            </a:br>
            <a:r>
              <a:rPr lang="en-US" dirty="0" smtClean="0">
                <a:latin typeface="Andalus" pitchFamily="2" charset="-78"/>
                <a:cs typeface="Andalus" pitchFamily="2" charset="-78"/>
              </a:rPr>
              <a:t>Hyperbaric Oxygen Therapy</a:t>
            </a:r>
            <a:endParaRPr lang="sk-SK" dirty="0">
              <a:latin typeface="Andalus" pitchFamily="2" charset="-78"/>
              <a:cs typeface="Andalus" pitchFamily="2" charset="-78"/>
            </a:endParaRPr>
          </a:p>
        </p:txBody>
      </p:sp>
      <p:sp>
        <p:nvSpPr>
          <p:cNvPr id="3" name="Podnadpis 2"/>
          <p:cNvSpPr>
            <a:spLocks noGrp="1"/>
          </p:cNvSpPr>
          <p:nvPr>
            <p:ph type="subTitle" idx="1"/>
          </p:nvPr>
        </p:nvSpPr>
        <p:spPr/>
        <p:txBody>
          <a:bodyPr/>
          <a:lstStyle/>
          <a:p>
            <a:r>
              <a:rPr lang="en-US" i="1" dirty="0" smtClean="0">
                <a:solidFill>
                  <a:schemeClr val="bg2">
                    <a:lumMod val="10000"/>
                  </a:schemeClr>
                </a:solidFill>
                <a:latin typeface="Andalus" pitchFamily="2" charset="-78"/>
                <a:cs typeface="Andalus" pitchFamily="2" charset="-78"/>
              </a:rPr>
              <a:t>Comenius Project Activity</a:t>
            </a:r>
          </a:p>
          <a:p>
            <a:r>
              <a:rPr lang="en-US" i="1" dirty="0" err="1" smtClean="0">
                <a:solidFill>
                  <a:schemeClr val="bg2">
                    <a:lumMod val="10000"/>
                  </a:schemeClr>
                </a:solidFill>
                <a:latin typeface="Andalus" pitchFamily="2" charset="-78"/>
                <a:cs typeface="Andalus" pitchFamily="2" charset="-78"/>
              </a:rPr>
              <a:t>Presov</a:t>
            </a:r>
            <a:r>
              <a:rPr lang="en-US" i="1" dirty="0" smtClean="0">
                <a:solidFill>
                  <a:schemeClr val="bg2">
                    <a:lumMod val="10000"/>
                  </a:schemeClr>
                </a:solidFill>
                <a:latin typeface="Andalus" pitchFamily="2" charset="-78"/>
                <a:cs typeface="Andalus" pitchFamily="2" charset="-78"/>
              </a:rPr>
              <a:t>, Slovakia</a:t>
            </a:r>
            <a:endParaRPr lang="sk-SK" i="1" dirty="0">
              <a:solidFill>
                <a:schemeClr val="bg2">
                  <a:lumMod val="10000"/>
                </a:schemeClr>
              </a:solidFill>
              <a:latin typeface="Andalus" pitchFamily="2" charset="-78"/>
              <a:cs typeface="Andalus" pitchFamily="2" charset="-78"/>
            </a:endParaRPr>
          </a:p>
        </p:txBody>
      </p:sp>
      <p:pic>
        <p:nvPicPr>
          <p:cNvPr id="1028"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dirty="0" smtClean="0">
                <a:latin typeface="Andalus" pitchFamily="2" charset="-78"/>
                <a:cs typeface="Andalus" pitchFamily="2" charset="-78"/>
              </a:rPr>
              <a:t>Hyperbaric Oxygen Therapy</a:t>
            </a:r>
            <a:endParaRPr lang="sk-SK" dirty="0">
              <a:latin typeface="Andalus" pitchFamily="2" charset="-78"/>
              <a:cs typeface="Andalus" pitchFamily="2" charset="-78"/>
            </a:endParaRPr>
          </a:p>
        </p:txBody>
      </p:sp>
      <p:sp>
        <p:nvSpPr>
          <p:cNvPr id="3" name="Zástupný symbol obsahu 2"/>
          <p:cNvSpPr>
            <a:spLocks noGrp="1"/>
          </p:cNvSpPr>
          <p:nvPr>
            <p:ph idx="1"/>
          </p:nvPr>
        </p:nvSpPr>
        <p:spPr/>
        <p:txBody>
          <a:bodyPr>
            <a:normAutofit/>
          </a:bodyPr>
          <a:lstStyle/>
          <a:p>
            <a:r>
              <a:rPr lang="en-US" dirty="0" smtClean="0">
                <a:latin typeface="Andalus" pitchFamily="2" charset="-78"/>
                <a:cs typeface="Andalus" pitchFamily="2" charset="-78"/>
              </a:rPr>
              <a:t>'Hyper‘ 		increased </a:t>
            </a:r>
          </a:p>
          <a:p>
            <a:r>
              <a:rPr lang="en-US" dirty="0" smtClean="0">
                <a:latin typeface="Andalus" pitchFamily="2" charset="-78"/>
                <a:cs typeface="Andalus" pitchFamily="2" charset="-78"/>
              </a:rPr>
              <a:t>'baric‘ 		pressure</a:t>
            </a:r>
          </a:p>
          <a:p>
            <a:r>
              <a:rPr lang="en-US" dirty="0" smtClean="0">
                <a:latin typeface="Andalus" pitchFamily="2" charset="-78"/>
                <a:cs typeface="Andalus" pitchFamily="2" charset="-78"/>
              </a:rPr>
              <a:t>Providing the body with extra oxygen</a:t>
            </a:r>
          </a:p>
          <a:p>
            <a:r>
              <a:rPr lang="en-US" altLang="zh-CN" dirty="0" smtClean="0">
                <a:latin typeface="Andalus" pitchFamily="2" charset="-78"/>
                <a:ea typeface="SimSun" pitchFamily="2" charset="-122"/>
                <a:cs typeface="Andalus" pitchFamily="2" charset="-78"/>
              </a:rPr>
              <a:t>Higher pressure 	 more </a:t>
            </a:r>
            <a:r>
              <a:rPr lang="en-US" dirty="0" err="1" smtClean="0">
                <a:latin typeface="Andalus" pitchFamily="2" charset="-78"/>
                <a:cs typeface="Andalus" pitchFamily="2" charset="-78"/>
              </a:rPr>
              <a:t>O</a:t>
            </a:r>
            <a:r>
              <a:rPr lang="en-US" sz="2000" dirty="0" err="1" smtClean="0">
                <a:latin typeface="Andalus" pitchFamily="2" charset="-78"/>
                <a:cs typeface="Andalus" pitchFamily="2" charset="-78"/>
              </a:rPr>
              <a:t>2</a:t>
            </a:r>
            <a:r>
              <a:rPr lang="en-US" altLang="zh-CN" dirty="0" smtClean="0">
                <a:latin typeface="Andalus" pitchFamily="2" charset="-78"/>
                <a:ea typeface="SimSun" pitchFamily="2" charset="-122"/>
                <a:cs typeface="Andalus" pitchFamily="2" charset="-78"/>
              </a:rPr>
              <a:t> dissolved in plasma</a:t>
            </a:r>
          </a:p>
          <a:p>
            <a:pPr>
              <a:buNone/>
            </a:pPr>
            <a:r>
              <a:rPr lang="en-US" dirty="0" smtClean="0">
                <a:latin typeface="Andalus" pitchFamily="2" charset="-78"/>
                <a:cs typeface="Andalus" pitchFamily="2" charset="-78"/>
              </a:rPr>
              <a:t> </a:t>
            </a:r>
          </a:p>
          <a:p>
            <a:endParaRPr lang="sk-SK" dirty="0">
              <a:latin typeface="Andalus" pitchFamily="2" charset="-78"/>
              <a:cs typeface="Andalus" pitchFamily="2" charset="-78"/>
            </a:endParaRPr>
          </a:p>
        </p:txBody>
      </p:sp>
      <p:pic>
        <p:nvPicPr>
          <p:cNvPr id="5"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sp>
        <p:nvSpPr>
          <p:cNvPr id="6" name="Šípka doprava 5"/>
          <p:cNvSpPr/>
          <p:nvPr/>
        </p:nvSpPr>
        <p:spPr>
          <a:xfrm>
            <a:off x="2195736" y="1556792"/>
            <a:ext cx="86409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7" name="Šípka doprava 6"/>
          <p:cNvSpPr/>
          <p:nvPr/>
        </p:nvSpPr>
        <p:spPr>
          <a:xfrm>
            <a:off x="2195736" y="2204864"/>
            <a:ext cx="86409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9" name="Bublina v tvare zaobleného obdĺžnika 8"/>
          <p:cNvSpPr/>
          <p:nvPr/>
        </p:nvSpPr>
        <p:spPr>
          <a:xfrm>
            <a:off x="6084168" y="1340768"/>
            <a:ext cx="2592288"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i="1" u="sng" dirty="0" smtClean="0">
              <a:latin typeface="Andalus" pitchFamily="2" charset="-78"/>
              <a:cs typeface="Andalus" pitchFamily="2" charset="-78"/>
            </a:endParaRPr>
          </a:p>
          <a:p>
            <a:r>
              <a:rPr lang="en-US" sz="1600" b="1" i="1" dirty="0" smtClean="0">
                <a:latin typeface="Andalus" pitchFamily="2" charset="-78"/>
                <a:cs typeface="Andalus" pitchFamily="2" charset="-78"/>
              </a:rPr>
              <a:t>Did you know?</a:t>
            </a:r>
          </a:p>
          <a:p>
            <a:r>
              <a:rPr lang="en-US" sz="1600" i="1" dirty="0" smtClean="0">
                <a:latin typeface="Andalus" pitchFamily="2" charset="-78"/>
                <a:cs typeface="Andalus" pitchFamily="2" charset="-78"/>
              </a:rPr>
              <a:t>Oxygen (</a:t>
            </a:r>
            <a:r>
              <a:rPr lang="en-US" sz="1600" i="1" dirty="0" err="1" smtClean="0">
                <a:latin typeface="Andalus" pitchFamily="2" charset="-78"/>
                <a:cs typeface="Andalus" pitchFamily="2" charset="-78"/>
              </a:rPr>
              <a:t>O</a:t>
            </a:r>
            <a:r>
              <a:rPr lang="en-US" sz="1100" i="1" dirty="0" err="1" smtClean="0">
                <a:latin typeface="Andalus" pitchFamily="2" charset="-78"/>
                <a:cs typeface="Andalus" pitchFamily="2" charset="-78"/>
              </a:rPr>
              <a:t>2</a:t>
            </a:r>
            <a:r>
              <a:rPr lang="en-US" sz="1600" i="1" dirty="0" smtClean="0">
                <a:latin typeface="Andalus" pitchFamily="2" charset="-78"/>
                <a:cs typeface="Andalus" pitchFamily="2" charset="-78"/>
              </a:rPr>
              <a:t>) makes up approx. 21% of the air</a:t>
            </a:r>
            <a:endParaRPr lang="sk-SK" sz="1600" i="1" dirty="0" smtClean="0">
              <a:latin typeface="Andalus" pitchFamily="2" charset="-78"/>
              <a:cs typeface="Andalus" pitchFamily="2" charset="-78"/>
            </a:endParaRPr>
          </a:p>
          <a:p>
            <a:pPr algn="ctr"/>
            <a:endParaRPr lang="sk-SK" dirty="0"/>
          </a:p>
        </p:txBody>
      </p:sp>
      <p:sp>
        <p:nvSpPr>
          <p:cNvPr id="10" name="Rovná sa 9"/>
          <p:cNvSpPr/>
          <p:nvPr/>
        </p:nvSpPr>
        <p:spPr>
          <a:xfrm>
            <a:off x="3707904" y="3429000"/>
            <a:ext cx="576064" cy="50405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pic>
        <p:nvPicPr>
          <p:cNvPr id="7170" name="Picture 2" descr="http://gassama.myweb.uga.edu/oxygentransport2.jpg"/>
          <p:cNvPicPr>
            <a:picLocks noChangeAspect="1" noChangeArrowheads="1"/>
          </p:cNvPicPr>
          <p:nvPr/>
        </p:nvPicPr>
        <p:blipFill>
          <a:blip r:embed="rId5" cstate="print"/>
          <a:srcRect/>
          <a:stretch>
            <a:fillRect/>
          </a:stretch>
        </p:blipFill>
        <p:spPr bwMode="auto">
          <a:xfrm>
            <a:off x="2843808" y="4581128"/>
            <a:ext cx="3181815" cy="2075097"/>
          </a:xfrm>
          <a:prstGeom prst="rect">
            <a:avLst/>
          </a:prstGeom>
          <a:noFill/>
        </p:spPr>
      </p:pic>
      <p:sp>
        <p:nvSpPr>
          <p:cNvPr id="12" name="BlokTextu 11"/>
          <p:cNvSpPr txBox="1"/>
          <p:nvPr/>
        </p:nvSpPr>
        <p:spPr>
          <a:xfrm>
            <a:off x="755576" y="5157192"/>
            <a:ext cx="2088232" cy="1323439"/>
          </a:xfrm>
          <a:prstGeom prst="rect">
            <a:avLst/>
          </a:prstGeom>
          <a:noFill/>
        </p:spPr>
        <p:txBody>
          <a:bodyPr wrap="square" rtlCol="0">
            <a:spAutoFit/>
          </a:bodyPr>
          <a:lstStyle/>
          <a:p>
            <a:r>
              <a:rPr lang="en-US" sz="2000" i="1" dirty="0" smtClean="0">
                <a:latin typeface="Andalus" pitchFamily="2" charset="-78"/>
                <a:cs typeface="Andalus" pitchFamily="2" charset="-78"/>
              </a:rPr>
              <a:t>Which protein is normally responsible for oxygen transport?</a:t>
            </a:r>
            <a:endParaRPr lang="sk-SK" sz="2000" i="1" dirty="0">
              <a:latin typeface="Andalus" pitchFamily="2" charset="-78"/>
              <a:cs typeface="Andalus"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dirty="0" smtClean="0">
                <a:latin typeface="Andalus" pitchFamily="2" charset="-78"/>
                <a:cs typeface="Andalus" pitchFamily="2" charset="-78"/>
              </a:rPr>
              <a:t>Hyperbaric chamber</a:t>
            </a:r>
            <a:endParaRPr lang="sk-SK" dirty="0">
              <a:latin typeface="Andalus" pitchFamily="2" charset="-78"/>
              <a:cs typeface="Andalus" pitchFamily="2" charset="-78"/>
            </a:endParaRPr>
          </a:p>
        </p:txBody>
      </p:sp>
      <p:sp>
        <p:nvSpPr>
          <p:cNvPr id="3" name="Zástupný symbol obsahu 2"/>
          <p:cNvSpPr>
            <a:spLocks noGrp="1"/>
          </p:cNvSpPr>
          <p:nvPr>
            <p:ph idx="1"/>
          </p:nvPr>
        </p:nvSpPr>
        <p:spPr/>
        <p:txBody>
          <a:bodyPr>
            <a:normAutofit/>
          </a:bodyPr>
          <a:lstStyle/>
          <a:p>
            <a:r>
              <a:rPr lang="en-US" dirty="0" smtClean="0">
                <a:latin typeface="Andalus" pitchFamily="2" charset="-78"/>
                <a:cs typeface="Andalus" pitchFamily="2" charset="-78"/>
              </a:rPr>
              <a:t>Two types of chambers</a:t>
            </a: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endParaRPr lang="sk-SK" dirty="0">
              <a:latin typeface="Andalus" pitchFamily="2" charset="-78"/>
              <a:cs typeface="Andalus" pitchFamily="2" charset="-78"/>
            </a:endParaRPr>
          </a:p>
        </p:txBody>
      </p:sp>
      <p:pic>
        <p:nvPicPr>
          <p:cNvPr id="5"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cxnSp>
        <p:nvCxnSpPr>
          <p:cNvPr id="8" name="Rovná spojovacia šípka 7"/>
          <p:cNvCxnSpPr/>
          <p:nvPr/>
        </p:nvCxnSpPr>
        <p:spPr>
          <a:xfrm flipH="1">
            <a:off x="2987824" y="2132856"/>
            <a:ext cx="1008112"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Rovná spojovacia šípka 10"/>
          <p:cNvCxnSpPr/>
          <p:nvPr/>
        </p:nvCxnSpPr>
        <p:spPr>
          <a:xfrm>
            <a:off x="3995936" y="2132856"/>
            <a:ext cx="1944216"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Vývojový diagram: alternatívny proces 16"/>
          <p:cNvSpPr/>
          <p:nvPr/>
        </p:nvSpPr>
        <p:spPr>
          <a:xfrm>
            <a:off x="827584" y="5373216"/>
            <a:ext cx="2592288"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ndalus" pitchFamily="2" charset="-78"/>
                <a:cs typeface="Andalus" pitchFamily="2" charset="-78"/>
              </a:rPr>
              <a:t>A </a:t>
            </a:r>
            <a:r>
              <a:rPr lang="en-US" dirty="0" err="1" smtClean="0">
                <a:latin typeface="Andalus" pitchFamily="2" charset="-78"/>
                <a:cs typeface="Andalus" pitchFamily="2" charset="-78"/>
              </a:rPr>
              <a:t>monoplace</a:t>
            </a:r>
            <a:r>
              <a:rPr lang="en-US" dirty="0" smtClean="0">
                <a:latin typeface="Andalus" pitchFamily="2" charset="-78"/>
                <a:cs typeface="Andalus" pitchFamily="2" charset="-78"/>
              </a:rPr>
              <a:t> chamber (for a single person)</a:t>
            </a:r>
            <a:endParaRPr lang="sk-SK" dirty="0"/>
          </a:p>
        </p:txBody>
      </p:sp>
      <p:sp>
        <p:nvSpPr>
          <p:cNvPr id="18" name="Vývojový diagram: alternatívny proces 17"/>
          <p:cNvSpPr/>
          <p:nvPr/>
        </p:nvSpPr>
        <p:spPr>
          <a:xfrm>
            <a:off x="4788024" y="5805264"/>
            <a:ext cx="2736304"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ndalus" pitchFamily="2" charset="-78"/>
                <a:cs typeface="Andalus" pitchFamily="2" charset="-78"/>
              </a:rPr>
              <a:t>A </a:t>
            </a:r>
            <a:r>
              <a:rPr lang="en-US" dirty="0" err="1" smtClean="0">
                <a:latin typeface="Andalus" pitchFamily="2" charset="-78"/>
                <a:cs typeface="Andalus" pitchFamily="2" charset="-78"/>
              </a:rPr>
              <a:t>multiplace</a:t>
            </a:r>
            <a:r>
              <a:rPr lang="en-US" dirty="0" smtClean="0">
                <a:latin typeface="Andalus" pitchFamily="2" charset="-78"/>
                <a:cs typeface="Andalus" pitchFamily="2" charset="-78"/>
              </a:rPr>
              <a:t> chamber (for several people)</a:t>
            </a:r>
            <a:endParaRPr lang="sk-SK" dirty="0"/>
          </a:p>
        </p:txBody>
      </p:sp>
      <p:pic>
        <p:nvPicPr>
          <p:cNvPr id="14" name="Obrázok 13" descr="kom.jpg"/>
          <p:cNvPicPr>
            <a:picLocks noChangeAspect="1"/>
          </p:cNvPicPr>
          <p:nvPr/>
        </p:nvPicPr>
        <p:blipFill>
          <a:blip r:embed="rId5" cstate="print"/>
          <a:stretch>
            <a:fillRect/>
          </a:stretch>
        </p:blipFill>
        <p:spPr>
          <a:xfrm>
            <a:off x="5220072" y="2852936"/>
            <a:ext cx="1916970" cy="2880320"/>
          </a:xfrm>
          <a:prstGeom prst="rect">
            <a:avLst/>
          </a:prstGeom>
        </p:spPr>
      </p:pic>
      <p:pic>
        <p:nvPicPr>
          <p:cNvPr id="15" name="Picture 2" descr="http://www.hyperbarickecentrum.sk/imgcache/e-img-41.jpg"/>
          <p:cNvPicPr>
            <a:picLocks noChangeAspect="1" noChangeArrowheads="1"/>
          </p:cNvPicPr>
          <p:nvPr/>
        </p:nvPicPr>
        <p:blipFill>
          <a:blip r:embed="rId6" cstate="print"/>
          <a:srcRect r="9375" b="22917"/>
          <a:stretch>
            <a:fillRect/>
          </a:stretch>
        </p:blipFill>
        <p:spPr bwMode="auto">
          <a:xfrm>
            <a:off x="294336" y="2852936"/>
            <a:ext cx="3724954" cy="23762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dirty="0" smtClean="0">
                <a:latin typeface="Andalus" pitchFamily="2" charset="-78"/>
                <a:cs typeface="Andalus" pitchFamily="2" charset="-78"/>
              </a:rPr>
              <a:t>The Process</a:t>
            </a:r>
            <a:endParaRPr lang="sk-SK" dirty="0">
              <a:latin typeface="Andalus" pitchFamily="2" charset="-78"/>
              <a:cs typeface="Andalus" pitchFamily="2" charset="-78"/>
            </a:endParaRPr>
          </a:p>
        </p:txBody>
      </p:sp>
      <p:sp>
        <p:nvSpPr>
          <p:cNvPr id="3" name="Zástupný symbol obsahu 2"/>
          <p:cNvSpPr>
            <a:spLocks noGrp="1"/>
          </p:cNvSpPr>
          <p:nvPr>
            <p:ph idx="1"/>
          </p:nvPr>
        </p:nvSpPr>
        <p:spPr/>
        <p:txBody>
          <a:bodyPr>
            <a:normAutofit/>
          </a:bodyPr>
          <a:lstStyle/>
          <a:p>
            <a:r>
              <a:rPr lang="en-US" dirty="0" smtClean="0">
                <a:latin typeface="Andalus" pitchFamily="2" charset="-78"/>
                <a:cs typeface="Andalus" pitchFamily="2" charset="-78"/>
              </a:rPr>
              <a:t>Patient is placed in a chamber and pressurized (up to 3 </a:t>
            </a:r>
            <a:r>
              <a:rPr lang="en-US" dirty="0" err="1" smtClean="0">
                <a:latin typeface="Andalus" pitchFamily="2" charset="-78"/>
                <a:cs typeface="Andalus" pitchFamily="2" charset="-78"/>
              </a:rPr>
              <a:t>atm</a:t>
            </a:r>
            <a:r>
              <a:rPr lang="en-US" dirty="0" smtClean="0">
                <a:latin typeface="Andalus" pitchFamily="2" charset="-78"/>
                <a:cs typeface="Andalus" pitchFamily="2" charset="-78"/>
              </a:rPr>
              <a:t>)</a:t>
            </a:r>
          </a:p>
          <a:p>
            <a:r>
              <a:rPr lang="en-US" dirty="0" smtClean="0">
                <a:latin typeface="Andalus" pitchFamily="2" charset="-78"/>
                <a:cs typeface="Andalus" pitchFamily="2" charset="-78"/>
              </a:rPr>
              <a:t>Two ways of providing oxygen</a:t>
            </a: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r>
              <a:rPr lang="en-US" dirty="0" smtClean="0">
                <a:latin typeface="Andalus" pitchFamily="2" charset="-78"/>
                <a:cs typeface="Andalus" pitchFamily="2" charset="-78"/>
              </a:rPr>
              <a:t>Therapy lasts ca 90 minutes</a:t>
            </a:r>
          </a:p>
          <a:p>
            <a:endParaRPr lang="sk-SK" dirty="0">
              <a:latin typeface="Andalus" pitchFamily="2" charset="-78"/>
              <a:cs typeface="Andalus" pitchFamily="2" charset="-78"/>
            </a:endParaRPr>
          </a:p>
        </p:txBody>
      </p:sp>
      <p:pic>
        <p:nvPicPr>
          <p:cNvPr id="5"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cxnSp>
        <p:nvCxnSpPr>
          <p:cNvPr id="8" name="Rovná spojovacia šípka 7"/>
          <p:cNvCxnSpPr/>
          <p:nvPr/>
        </p:nvCxnSpPr>
        <p:spPr>
          <a:xfrm flipH="1">
            <a:off x="2987824" y="3284984"/>
            <a:ext cx="1008112"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Rovná spojovacia šípka 10"/>
          <p:cNvCxnSpPr/>
          <p:nvPr/>
        </p:nvCxnSpPr>
        <p:spPr>
          <a:xfrm>
            <a:off x="3995936" y="3284984"/>
            <a:ext cx="936104"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Vývojový diagram: alternatívny proces 16"/>
          <p:cNvSpPr/>
          <p:nvPr/>
        </p:nvSpPr>
        <p:spPr>
          <a:xfrm>
            <a:off x="1331640" y="3933056"/>
            <a:ext cx="2592288"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ndalus" pitchFamily="2" charset="-78"/>
                <a:cs typeface="Andalus" pitchFamily="2" charset="-78"/>
              </a:rPr>
              <a:t>through a gas mask, which delivers 100 percent oxygen</a:t>
            </a:r>
            <a:endParaRPr lang="sk-SK" dirty="0"/>
          </a:p>
        </p:txBody>
      </p:sp>
      <p:sp>
        <p:nvSpPr>
          <p:cNvPr id="18" name="Vývojový diagram: alternatívny proces 17"/>
          <p:cNvSpPr/>
          <p:nvPr/>
        </p:nvSpPr>
        <p:spPr>
          <a:xfrm>
            <a:off x="3995936" y="3933056"/>
            <a:ext cx="2736304" cy="8640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ndalus" pitchFamily="2" charset="-78"/>
                <a:cs typeface="Andalus" pitchFamily="2" charset="-78"/>
              </a:rPr>
              <a:t>you are completely immersed in 100 percent oxygen (</a:t>
            </a:r>
            <a:r>
              <a:rPr lang="en-US" dirty="0" err="1" smtClean="0">
                <a:latin typeface="Andalus" pitchFamily="2" charset="-78"/>
                <a:cs typeface="Andalus" pitchFamily="2" charset="-78"/>
              </a:rPr>
              <a:t>monoplace</a:t>
            </a:r>
            <a:r>
              <a:rPr lang="en-US" dirty="0" smtClean="0">
                <a:latin typeface="Andalus" pitchFamily="2" charset="-78"/>
                <a:cs typeface="Andalus" pitchFamily="2" charset="-78"/>
              </a:rPr>
              <a:t> only)</a:t>
            </a:r>
            <a:endParaRPr lang="sk-SK" dirty="0"/>
          </a:p>
        </p:txBody>
      </p:sp>
      <p:sp>
        <p:nvSpPr>
          <p:cNvPr id="19" name="Plus 18"/>
          <p:cNvSpPr/>
          <p:nvPr/>
        </p:nvSpPr>
        <p:spPr>
          <a:xfrm>
            <a:off x="6372200" y="3356992"/>
            <a:ext cx="504056" cy="4320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0" name="Vývojový diagram: alternatívny proces 19"/>
          <p:cNvSpPr/>
          <p:nvPr/>
        </p:nvSpPr>
        <p:spPr>
          <a:xfrm>
            <a:off x="6876256" y="3140968"/>
            <a:ext cx="1872208" cy="9006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ndalus" pitchFamily="2" charset="-78"/>
                <a:cs typeface="Andalus" pitchFamily="2" charset="-78"/>
              </a:rPr>
              <a:t>just one part of the body</a:t>
            </a:r>
            <a:endParaRPr lang="sk-SK" dirty="0">
              <a:latin typeface="Andalus" pitchFamily="2" charset="-78"/>
              <a:cs typeface="Andalus" pitchFamily="2" charset="-78"/>
            </a:endParaRPr>
          </a:p>
        </p:txBody>
      </p:sp>
      <p:sp>
        <p:nvSpPr>
          <p:cNvPr id="21" name="BlokTextu 20"/>
          <p:cNvSpPr txBox="1"/>
          <p:nvPr/>
        </p:nvSpPr>
        <p:spPr>
          <a:xfrm>
            <a:off x="7596336" y="4149080"/>
            <a:ext cx="1098891" cy="369332"/>
          </a:xfrm>
          <a:prstGeom prst="rect">
            <a:avLst/>
          </a:prstGeom>
          <a:noFill/>
        </p:spPr>
        <p:txBody>
          <a:bodyPr wrap="square" rtlCol="0">
            <a:spAutoFit/>
          </a:bodyPr>
          <a:lstStyle/>
          <a:p>
            <a:r>
              <a:rPr lang="en-US" i="1" dirty="0" smtClean="0">
                <a:solidFill>
                  <a:schemeClr val="bg1"/>
                </a:solidFill>
                <a:latin typeface="Andalus" pitchFamily="2" charset="-78"/>
                <a:cs typeface="Andalus" pitchFamily="2" charset="-78"/>
              </a:rPr>
              <a:t>Effective?</a:t>
            </a:r>
            <a:endParaRPr lang="sk-SK" i="1" dirty="0">
              <a:solidFill>
                <a:schemeClr val="bg1"/>
              </a:solidFill>
              <a:latin typeface="Andalus" pitchFamily="2" charset="-78"/>
              <a:cs typeface="Andalus" pitchFamily="2" charset="-78"/>
            </a:endParaRPr>
          </a:p>
        </p:txBody>
      </p:sp>
      <p:cxnSp>
        <p:nvCxnSpPr>
          <p:cNvPr id="44" name="Zalomená spojnica 43"/>
          <p:cNvCxnSpPr/>
          <p:nvPr/>
        </p:nvCxnSpPr>
        <p:spPr>
          <a:xfrm rot="16200000" flipV="1">
            <a:off x="7272300" y="4041068"/>
            <a:ext cx="360040" cy="288032"/>
          </a:xfrm>
          <a:prstGeom prst="bentConnector3">
            <a:avLst>
              <a:gd name="adj1" fmla="val 8136"/>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pic>
        <p:nvPicPr>
          <p:cNvPr id="10"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sp>
        <p:nvSpPr>
          <p:cNvPr id="2" name="Nadpis 1"/>
          <p:cNvSpPr>
            <a:spLocks noGrp="1"/>
          </p:cNvSpPr>
          <p:nvPr>
            <p:ph type="title"/>
          </p:nvPr>
        </p:nvSpPr>
        <p:spPr/>
        <p:txBody>
          <a:bodyPr>
            <a:normAutofit fontScale="90000"/>
          </a:bodyPr>
          <a:lstStyle/>
          <a:p>
            <a:r>
              <a:rPr lang="en-US" sz="3600" dirty="0" smtClean="0">
                <a:latin typeface="Andalus" pitchFamily="2" charset="-78"/>
                <a:cs typeface="Andalus" pitchFamily="2" charset="-78"/>
              </a:rPr>
              <a:t>Conditions Treated With Hyperbaric Therapy</a:t>
            </a:r>
            <a:endParaRPr lang="sk-SK" dirty="0"/>
          </a:p>
        </p:txBody>
      </p:sp>
      <p:sp>
        <p:nvSpPr>
          <p:cNvPr id="3" name="Zástupný symbol obsahu 2"/>
          <p:cNvSpPr>
            <a:spLocks noGrp="1"/>
          </p:cNvSpPr>
          <p:nvPr>
            <p:ph idx="1"/>
          </p:nvPr>
        </p:nvSpPr>
        <p:spPr/>
        <p:txBody>
          <a:bodyPr/>
          <a:lstStyle/>
          <a:p>
            <a:pPr>
              <a:buNone/>
            </a:pPr>
            <a:r>
              <a:rPr lang="en-US" dirty="0" smtClean="0"/>
              <a:t> </a:t>
            </a:r>
            <a:endParaRPr lang="sk-SK" dirty="0"/>
          </a:p>
        </p:txBody>
      </p:sp>
      <p:sp>
        <p:nvSpPr>
          <p:cNvPr id="7" name="Text Box 12"/>
          <p:cNvSpPr txBox="1">
            <a:spLocks noChangeArrowheads="1"/>
          </p:cNvSpPr>
          <p:nvPr/>
        </p:nvSpPr>
        <p:spPr bwMode="auto">
          <a:xfrm>
            <a:off x="395536" y="1628800"/>
            <a:ext cx="3672408" cy="5262979"/>
          </a:xfrm>
          <a:prstGeom prst="rect">
            <a:avLst/>
          </a:prstGeom>
          <a:noFill/>
          <a:ln w="9525">
            <a:noFill/>
            <a:miter lim="800000"/>
            <a:headEnd/>
            <a:tailEnd/>
          </a:ln>
          <a:effectLst/>
        </p:spPr>
        <p:txBody>
          <a:bodyPr wrap="square">
            <a:spAutoFit/>
          </a:bodyPr>
          <a:lstStyle/>
          <a:p>
            <a:r>
              <a:rPr lang="en-US" altLang="zh-CN" sz="2400" dirty="0" smtClean="0">
                <a:solidFill>
                  <a:srgbClr val="000000"/>
                </a:solidFill>
                <a:latin typeface="Andalus" pitchFamily="2" charset="-78"/>
                <a:ea typeface="SimSun" pitchFamily="2" charset="-122"/>
                <a:cs typeface="Andalus" pitchFamily="2" charset="-78"/>
              </a:rPr>
              <a:t>- Decompression illness</a:t>
            </a:r>
            <a:endParaRPr lang="en-US" altLang="zh-CN" sz="2400" dirty="0">
              <a:latin typeface="Andalus" pitchFamily="2" charset="-78"/>
              <a:ea typeface="SimSun" pitchFamily="2" charset="-122"/>
              <a:cs typeface="Andalus" pitchFamily="2" charset="-78"/>
            </a:endParaRPr>
          </a:p>
          <a:p>
            <a:r>
              <a:rPr lang="en-US" altLang="zh-CN" sz="2400" dirty="0" smtClean="0">
                <a:solidFill>
                  <a:srgbClr val="000000"/>
                </a:solidFill>
                <a:latin typeface="Andalus" pitchFamily="2" charset="-78"/>
                <a:ea typeface="SimSun" pitchFamily="2" charset="-122"/>
                <a:cs typeface="Andalus" pitchFamily="2" charset="-78"/>
              </a:rPr>
              <a:t>- Carbon </a:t>
            </a:r>
            <a:r>
              <a:rPr lang="en-US" altLang="zh-CN" sz="2400" dirty="0">
                <a:solidFill>
                  <a:srgbClr val="000000"/>
                </a:solidFill>
                <a:latin typeface="Andalus" pitchFamily="2" charset="-78"/>
                <a:ea typeface="SimSun" pitchFamily="2" charset="-122"/>
                <a:cs typeface="Andalus" pitchFamily="2" charset="-78"/>
              </a:rPr>
              <a:t>Monoxide </a:t>
            </a:r>
            <a:r>
              <a:rPr lang="en-US" altLang="zh-CN" sz="2400" dirty="0" smtClean="0">
                <a:solidFill>
                  <a:srgbClr val="000000"/>
                </a:solidFill>
                <a:latin typeface="Andalus" pitchFamily="2" charset="-78"/>
                <a:ea typeface="SimSun" pitchFamily="2" charset="-122"/>
                <a:cs typeface="Andalus" pitchFamily="2" charset="-78"/>
              </a:rPr>
              <a:t>    Poisoning</a:t>
            </a:r>
            <a:endParaRPr lang="en-US" altLang="zh-CN" sz="2400" dirty="0">
              <a:latin typeface="Andalus" pitchFamily="2" charset="-78"/>
              <a:ea typeface="SimSun" pitchFamily="2" charset="-122"/>
              <a:cs typeface="Andalus" pitchFamily="2" charset="-78"/>
            </a:endParaRPr>
          </a:p>
          <a:p>
            <a:r>
              <a:rPr lang="en-US" altLang="zh-CN" sz="2400" dirty="0" smtClean="0">
                <a:solidFill>
                  <a:srgbClr val="000000"/>
                </a:solidFill>
                <a:latin typeface="Andalus" pitchFamily="2" charset="-78"/>
                <a:ea typeface="SimSun" pitchFamily="2" charset="-122"/>
                <a:cs typeface="Andalus" pitchFamily="2" charset="-78"/>
              </a:rPr>
              <a:t>- Gas </a:t>
            </a:r>
            <a:r>
              <a:rPr lang="en-US" altLang="zh-CN" sz="2400" dirty="0">
                <a:solidFill>
                  <a:srgbClr val="000000"/>
                </a:solidFill>
                <a:latin typeface="Andalus" pitchFamily="2" charset="-78"/>
                <a:ea typeface="SimSun" pitchFamily="2" charset="-122"/>
                <a:cs typeface="Andalus" pitchFamily="2" charset="-78"/>
              </a:rPr>
              <a:t>Gangrene</a:t>
            </a:r>
            <a:endParaRPr lang="en-US" altLang="zh-CN" sz="2400" dirty="0">
              <a:latin typeface="Andalus" pitchFamily="2" charset="-78"/>
              <a:ea typeface="SimSun" pitchFamily="2" charset="-122"/>
              <a:cs typeface="Andalus" pitchFamily="2" charset="-78"/>
            </a:endParaRPr>
          </a:p>
          <a:p>
            <a:r>
              <a:rPr lang="en-US" altLang="zh-CN" sz="2400" dirty="0" smtClean="0">
                <a:solidFill>
                  <a:srgbClr val="000000"/>
                </a:solidFill>
                <a:latin typeface="Andalus" pitchFamily="2" charset="-78"/>
                <a:ea typeface="SimSun" pitchFamily="2" charset="-122"/>
                <a:cs typeface="Andalus" pitchFamily="2" charset="-78"/>
              </a:rPr>
              <a:t>- Severe Anemia</a:t>
            </a:r>
          </a:p>
          <a:p>
            <a:pPr>
              <a:buFontTx/>
              <a:buChar char="-"/>
            </a:pPr>
            <a:r>
              <a:rPr lang="en-US" altLang="zh-CN" sz="2400" dirty="0" smtClean="0">
                <a:solidFill>
                  <a:srgbClr val="000000"/>
                </a:solidFill>
                <a:latin typeface="Andalus" pitchFamily="2" charset="-78"/>
                <a:ea typeface="SimSun" pitchFamily="2" charset="-122"/>
                <a:cs typeface="Andalus" pitchFamily="2" charset="-78"/>
              </a:rPr>
              <a:t> Thermal Burns</a:t>
            </a:r>
            <a:r>
              <a:rPr lang="en-US" altLang="zh-CN" sz="2400" dirty="0" smtClean="0">
                <a:latin typeface="Andalus" pitchFamily="2" charset="-78"/>
                <a:ea typeface="SimSun" pitchFamily="2" charset="-122"/>
                <a:cs typeface="Andalus" pitchFamily="2" charset="-78"/>
              </a:rPr>
              <a:t> </a:t>
            </a:r>
          </a:p>
          <a:p>
            <a:pPr>
              <a:buFontTx/>
              <a:buChar char="-"/>
            </a:pPr>
            <a:r>
              <a:rPr lang="en-US" altLang="zh-CN" sz="2400" dirty="0" smtClean="0">
                <a:solidFill>
                  <a:srgbClr val="000000"/>
                </a:solidFill>
                <a:latin typeface="Andalus" pitchFamily="2" charset="-78"/>
                <a:ea typeface="SimSun" pitchFamily="2" charset="-122"/>
                <a:cs typeface="Andalus" pitchFamily="2" charset="-78"/>
              </a:rPr>
              <a:t> Crush Injury</a:t>
            </a:r>
          </a:p>
          <a:p>
            <a:pPr>
              <a:buFontTx/>
              <a:buChar char="-"/>
            </a:pPr>
            <a:r>
              <a:rPr lang="en-US" altLang="zh-CN" sz="2400" dirty="0" smtClean="0">
                <a:solidFill>
                  <a:srgbClr val="000000"/>
                </a:solidFill>
                <a:latin typeface="Andalus" pitchFamily="2" charset="-78"/>
                <a:ea typeface="SimSun" pitchFamily="2" charset="-122"/>
                <a:cs typeface="Andalus" pitchFamily="2" charset="-78"/>
              </a:rPr>
              <a:t> Diabetic Wounds</a:t>
            </a:r>
            <a:endParaRPr lang="en-US" altLang="zh-CN" sz="2400" dirty="0" smtClean="0">
              <a:latin typeface="Andalus" pitchFamily="2" charset="-78"/>
              <a:ea typeface="SimSun" pitchFamily="2" charset="-122"/>
              <a:cs typeface="Andalus" pitchFamily="2" charset="-78"/>
            </a:endParaRPr>
          </a:p>
          <a:p>
            <a:pPr>
              <a:buFontTx/>
              <a:buChar char="-"/>
            </a:pPr>
            <a:r>
              <a:rPr lang="en-US" altLang="zh-CN" sz="2400" dirty="0" smtClean="0">
                <a:solidFill>
                  <a:srgbClr val="000000"/>
                </a:solidFill>
                <a:latin typeface="Andalus" pitchFamily="2" charset="-78"/>
                <a:ea typeface="SimSun" pitchFamily="2" charset="-122"/>
                <a:cs typeface="Andalus" pitchFamily="2" charset="-78"/>
              </a:rPr>
              <a:t>acute blood loss where a blood transfusion is not possible </a:t>
            </a:r>
          </a:p>
          <a:p>
            <a:pPr>
              <a:buFontTx/>
              <a:buChar char="-"/>
            </a:pPr>
            <a:r>
              <a:rPr lang="en-US" sz="2400" dirty="0" smtClean="0">
                <a:solidFill>
                  <a:srgbClr val="000000"/>
                </a:solidFill>
                <a:latin typeface="Andalus" pitchFamily="2" charset="-78"/>
                <a:ea typeface="SimSun" pitchFamily="2" charset="-122"/>
                <a:cs typeface="Andalus" pitchFamily="2" charset="-78"/>
              </a:rPr>
              <a:t> heart disease</a:t>
            </a:r>
            <a:endParaRPr lang="en-US" sz="2400" dirty="0" smtClean="0">
              <a:latin typeface="Andalus" pitchFamily="2" charset="-78"/>
              <a:cs typeface="Andalus" pitchFamily="2" charset="-78"/>
            </a:endParaRPr>
          </a:p>
          <a:p>
            <a:pPr>
              <a:buFontTx/>
              <a:buChar char="-"/>
            </a:pPr>
            <a:endParaRPr lang="en-US" altLang="zh-CN" sz="2400" dirty="0" smtClean="0">
              <a:latin typeface="Andalus" pitchFamily="2" charset="-78"/>
              <a:ea typeface="SimSun" pitchFamily="2" charset="-122"/>
              <a:cs typeface="Andalus" pitchFamily="2" charset="-78"/>
            </a:endParaRPr>
          </a:p>
          <a:p>
            <a:pPr>
              <a:buFontTx/>
              <a:buChar char="-"/>
            </a:pPr>
            <a:endParaRPr lang="en-US" sz="2400" dirty="0">
              <a:latin typeface="Andalus" pitchFamily="2" charset="-78"/>
              <a:ea typeface="SimSun" pitchFamily="2" charset="-122"/>
              <a:cs typeface="Andalus" pitchFamily="2" charset="-78"/>
            </a:endParaRPr>
          </a:p>
        </p:txBody>
      </p:sp>
      <p:pic>
        <p:nvPicPr>
          <p:cNvPr id="12" name="Picture 2" descr="http://perlhealth.com/wp-content/uploads/chamber-with-woman1.jpg"/>
          <p:cNvPicPr>
            <a:picLocks noChangeAspect="1" noChangeArrowheads="1"/>
          </p:cNvPicPr>
          <p:nvPr/>
        </p:nvPicPr>
        <p:blipFill>
          <a:blip r:embed="rId5" cstate="print"/>
          <a:srcRect/>
          <a:stretch>
            <a:fillRect/>
          </a:stretch>
        </p:blipFill>
        <p:spPr bwMode="auto">
          <a:xfrm>
            <a:off x="4139952" y="1628800"/>
            <a:ext cx="3460935" cy="2304256"/>
          </a:xfrm>
          <a:prstGeom prst="rect">
            <a:avLst/>
          </a:prstGeom>
          <a:noFill/>
        </p:spPr>
      </p:pic>
      <p:sp>
        <p:nvSpPr>
          <p:cNvPr id="11" name="BlokTextu 10"/>
          <p:cNvSpPr txBox="1"/>
          <p:nvPr/>
        </p:nvSpPr>
        <p:spPr>
          <a:xfrm>
            <a:off x="3995936" y="4149080"/>
            <a:ext cx="4176464" cy="1938992"/>
          </a:xfrm>
          <a:prstGeom prst="rect">
            <a:avLst/>
          </a:prstGeom>
          <a:noFill/>
        </p:spPr>
        <p:txBody>
          <a:bodyPr wrap="square" rtlCol="0">
            <a:spAutoFit/>
          </a:bodyPr>
          <a:lstStyle/>
          <a:p>
            <a:r>
              <a:rPr lang="en-US" sz="2400" i="1" dirty="0" smtClean="0">
                <a:solidFill>
                  <a:schemeClr val="bg1"/>
                </a:solidFill>
                <a:latin typeface="Andalus" pitchFamily="2" charset="-78"/>
                <a:cs typeface="Andalus" pitchFamily="2" charset="-78"/>
              </a:rPr>
              <a:t>HBO has not yet been proven to be effective in curing</a:t>
            </a:r>
            <a:r>
              <a:rPr lang="sk-SK" sz="2400" i="1" dirty="0" smtClean="0">
                <a:solidFill>
                  <a:schemeClr val="bg1"/>
                </a:solidFill>
                <a:latin typeface="Andalus" pitchFamily="2" charset="-78"/>
                <a:cs typeface="Andalus" pitchFamily="2" charset="-78"/>
              </a:rPr>
              <a:t> </a:t>
            </a:r>
            <a:r>
              <a:rPr lang="sk-SK" sz="2400" i="1" dirty="0" err="1" smtClean="0">
                <a:solidFill>
                  <a:schemeClr val="bg1"/>
                </a:solidFill>
                <a:latin typeface="Andalus" pitchFamily="2" charset="-78"/>
                <a:cs typeface="Andalus" pitchFamily="2" charset="-78"/>
              </a:rPr>
              <a:t>autism</a:t>
            </a:r>
            <a:r>
              <a:rPr lang="sk-SK" sz="2400" i="1" dirty="0" smtClean="0">
                <a:solidFill>
                  <a:schemeClr val="bg1"/>
                </a:solidFill>
                <a:latin typeface="Andalus" pitchFamily="2" charset="-78"/>
                <a:cs typeface="Andalus" pitchFamily="2" charset="-78"/>
              </a:rPr>
              <a:t>,</a:t>
            </a:r>
            <a:endParaRPr lang="en-US" sz="2400" i="1" dirty="0" smtClean="0">
              <a:solidFill>
                <a:schemeClr val="bg1"/>
              </a:solidFill>
              <a:latin typeface="Andalus" pitchFamily="2" charset="-78"/>
              <a:cs typeface="Andalus" pitchFamily="2" charset="-78"/>
            </a:endParaRPr>
          </a:p>
          <a:p>
            <a:r>
              <a:rPr lang="sk-SK" sz="2400" i="1" dirty="0" smtClean="0">
                <a:solidFill>
                  <a:schemeClr val="bg1"/>
                </a:solidFill>
                <a:latin typeface="Andalus" pitchFamily="2" charset="-78"/>
                <a:cs typeface="Andalus" pitchFamily="2" charset="-78"/>
              </a:rPr>
              <a:t> </a:t>
            </a:r>
            <a:r>
              <a:rPr lang="sk-SK" sz="2400" i="1" dirty="0" err="1" smtClean="0">
                <a:solidFill>
                  <a:schemeClr val="bg1"/>
                </a:solidFill>
                <a:latin typeface="Andalus" pitchFamily="2" charset="-78"/>
                <a:cs typeface="Andalus" pitchFamily="2" charset="-78"/>
              </a:rPr>
              <a:t>cancer</a:t>
            </a:r>
            <a:r>
              <a:rPr lang="sk-SK" sz="2400" i="1" dirty="0" smtClean="0">
                <a:solidFill>
                  <a:schemeClr val="bg1"/>
                </a:solidFill>
                <a:latin typeface="Andalus" pitchFamily="2" charset="-78"/>
                <a:cs typeface="Andalus" pitchFamily="2" charset="-78"/>
              </a:rPr>
              <a:t>, diabetes, </a:t>
            </a:r>
            <a:r>
              <a:rPr lang="sk-SK" sz="2400" i="1" dirty="0" err="1" smtClean="0">
                <a:solidFill>
                  <a:schemeClr val="bg1"/>
                </a:solidFill>
                <a:latin typeface="Andalus" pitchFamily="2" charset="-78"/>
                <a:cs typeface="Andalus" pitchFamily="2" charset="-78"/>
              </a:rPr>
              <a:t>HIV</a:t>
            </a:r>
            <a:r>
              <a:rPr lang="sk-SK" sz="2400" i="1" dirty="0" smtClean="0">
                <a:solidFill>
                  <a:schemeClr val="bg1"/>
                </a:solidFill>
                <a:latin typeface="Andalus" pitchFamily="2" charset="-78"/>
                <a:cs typeface="Andalus" pitchFamily="2" charset="-78"/>
              </a:rPr>
              <a:t>/AIDS,</a:t>
            </a:r>
            <a:endParaRPr lang="en-US" sz="2400" i="1" dirty="0" smtClean="0">
              <a:solidFill>
                <a:schemeClr val="bg1"/>
              </a:solidFill>
              <a:latin typeface="Andalus" pitchFamily="2" charset="-78"/>
              <a:cs typeface="Andalus" pitchFamily="2" charset="-78"/>
            </a:endParaRPr>
          </a:p>
          <a:p>
            <a:r>
              <a:rPr lang="sk-SK" sz="2400" i="1" dirty="0" smtClean="0">
                <a:solidFill>
                  <a:schemeClr val="bg1"/>
                </a:solidFill>
                <a:latin typeface="Andalus" pitchFamily="2" charset="-78"/>
                <a:cs typeface="Andalus" pitchFamily="2" charset="-78"/>
              </a:rPr>
              <a:t> </a:t>
            </a:r>
            <a:r>
              <a:rPr lang="sk-SK" sz="2400" i="1" dirty="0" err="1" smtClean="0">
                <a:solidFill>
                  <a:schemeClr val="bg1"/>
                </a:solidFill>
                <a:latin typeface="Andalus" pitchFamily="2" charset="-78"/>
                <a:cs typeface="Andalus" pitchFamily="2" charset="-78"/>
              </a:rPr>
              <a:t>Alzheimer's</a:t>
            </a:r>
            <a:r>
              <a:rPr lang="sk-SK" sz="2400" i="1" dirty="0" smtClean="0">
                <a:solidFill>
                  <a:schemeClr val="bg1"/>
                </a:solidFill>
                <a:latin typeface="Andalus" pitchFamily="2" charset="-78"/>
                <a:cs typeface="Andalus" pitchFamily="2" charset="-78"/>
              </a:rPr>
              <a:t> </a:t>
            </a:r>
            <a:r>
              <a:rPr lang="sk-SK" sz="2400" i="1" dirty="0" err="1" smtClean="0">
                <a:solidFill>
                  <a:schemeClr val="bg1"/>
                </a:solidFill>
                <a:latin typeface="Andalus" pitchFamily="2" charset="-78"/>
                <a:cs typeface="Andalus" pitchFamily="2" charset="-78"/>
              </a:rPr>
              <a:t>disease</a:t>
            </a:r>
            <a:endParaRPr lang="en-US" sz="2400" i="1" dirty="0" smtClean="0">
              <a:solidFill>
                <a:schemeClr val="bg1"/>
              </a:solidFill>
              <a:latin typeface="Andalus" pitchFamily="2" charset="-78"/>
              <a:cs typeface="Andalus" pitchFamily="2" charset="-78"/>
            </a:endParaRPr>
          </a:p>
          <a:p>
            <a:r>
              <a:rPr lang="en-US" sz="2400" i="1" dirty="0" smtClean="0">
                <a:solidFill>
                  <a:schemeClr val="bg1"/>
                </a:solidFill>
                <a:latin typeface="Andalus" pitchFamily="2" charset="-78"/>
                <a:cs typeface="Andalus" pitchFamily="2" charset="-78"/>
              </a:rPr>
              <a:t>or a</a:t>
            </a:r>
            <a:r>
              <a:rPr lang="sk-SK" sz="2400" i="1" dirty="0" err="1" smtClean="0">
                <a:solidFill>
                  <a:schemeClr val="bg1"/>
                </a:solidFill>
                <a:latin typeface="Andalus" pitchFamily="2" charset="-78"/>
                <a:cs typeface="Andalus" pitchFamily="2" charset="-78"/>
              </a:rPr>
              <a:t>sthma</a:t>
            </a:r>
            <a:r>
              <a:rPr lang="en-US" sz="2400" i="1" dirty="0" smtClean="0">
                <a:solidFill>
                  <a:schemeClr val="bg1"/>
                </a:solidFill>
                <a:latin typeface="Andalus" pitchFamily="2" charset="-78"/>
                <a:cs typeface="Andalus" pitchFamily="2" charset="-78"/>
              </a:rPr>
              <a:t> .</a:t>
            </a:r>
            <a:endParaRPr lang="sk-SK" sz="2400" i="1" dirty="0">
              <a:solidFill>
                <a:schemeClr val="bg1"/>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pic>
        <p:nvPicPr>
          <p:cNvPr id="10"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sp>
        <p:nvSpPr>
          <p:cNvPr id="2" name="Nadpis 1"/>
          <p:cNvSpPr>
            <a:spLocks noGrp="1"/>
          </p:cNvSpPr>
          <p:nvPr>
            <p:ph type="title"/>
          </p:nvPr>
        </p:nvSpPr>
        <p:spPr/>
        <p:txBody>
          <a:bodyPr>
            <a:normAutofit fontScale="90000"/>
          </a:bodyPr>
          <a:lstStyle/>
          <a:p>
            <a:r>
              <a:rPr lang="en-US" sz="3600" dirty="0" smtClean="0">
                <a:latin typeface="Andalus" pitchFamily="2" charset="-78"/>
                <a:cs typeface="Andalus" pitchFamily="2" charset="-78"/>
              </a:rPr>
              <a:t>Treating Cardiovascular Disease with </a:t>
            </a:r>
            <a:r>
              <a:rPr lang="en-US" sz="3600" dirty="0" err="1" smtClean="0">
                <a:latin typeface="Andalus" pitchFamily="2" charset="-78"/>
                <a:cs typeface="Andalus" pitchFamily="2" charset="-78"/>
              </a:rPr>
              <a:t>HBOT</a:t>
            </a:r>
            <a:endParaRPr lang="sk-SK" dirty="0"/>
          </a:p>
        </p:txBody>
      </p:sp>
      <p:sp>
        <p:nvSpPr>
          <p:cNvPr id="3" name="Zástupný symbol obsahu 2"/>
          <p:cNvSpPr>
            <a:spLocks noGrp="1"/>
          </p:cNvSpPr>
          <p:nvPr>
            <p:ph idx="1"/>
          </p:nvPr>
        </p:nvSpPr>
        <p:spPr/>
        <p:txBody>
          <a:bodyPr/>
          <a:lstStyle/>
          <a:p>
            <a:pPr>
              <a:buNone/>
            </a:pPr>
            <a:r>
              <a:rPr lang="en-US" dirty="0" smtClean="0"/>
              <a:t> </a:t>
            </a:r>
            <a:endParaRPr lang="sk-SK" dirty="0"/>
          </a:p>
        </p:txBody>
      </p:sp>
      <p:sp>
        <p:nvSpPr>
          <p:cNvPr id="7" name="Text Box 12"/>
          <p:cNvSpPr txBox="1">
            <a:spLocks noChangeArrowheads="1"/>
          </p:cNvSpPr>
          <p:nvPr/>
        </p:nvSpPr>
        <p:spPr bwMode="auto">
          <a:xfrm>
            <a:off x="395536" y="1628800"/>
            <a:ext cx="8280920" cy="6370975"/>
          </a:xfrm>
          <a:prstGeom prst="rect">
            <a:avLst/>
          </a:prstGeom>
          <a:noFill/>
          <a:ln w="9525">
            <a:noFill/>
            <a:miter lim="800000"/>
            <a:headEnd/>
            <a:tailEnd/>
          </a:ln>
          <a:effectLst/>
        </p:spPr>
        <p:txBody>
          <a:bodyPr wrap="square">
            <a:spAutoFit/>
          </a:bodyPr>
          <a:lstStyle/>
          <a:p>
            <a:pPr>
              <a:buFontTx/>
              <a:buChar char="-"/>
            </a:pPr>
            <a:r>
              <a:rPr lang="en-US" altLang="zh-CN" sz="2400" dirty="0" smtClean="0">
                <a:solidFill>
                  <a:srgbClr val="000000"/>
                </a:solidFill>
                <a:latin typeface="Andalus" pitchFamily="2" charset="-78"/>
                <a:ea typeface="SimSun" pitchFamily="2" charset="-122"/>
                <a:cs typeface="Andalus" pitchFamily="2" charset="-78"/>
              </a:rPr>
              <a:t>Ischemic heart disease		reduced blood (oxygen) 					supply to the heart </a:t>
            </a:r>
          </a:p>
          <a:p>
            <a:pPr>
              <a:buFontTx/>
              <a:buChar char="-"/>
            </a:pPr>
            <a:endParaRPr lang="en-US" altLang="zh-CN" sz="2400" dirty="0" smtClean="0">
              <a:solidFill>
                <a:srgbClr val="000000"/>
              </a:solidFill>
              <a:latin typeface="Andalus" pitchFamily="2" charset="-78"/>
              <a:ea typeface="SimSun" pitchFamily="2" charset="-122"/>
              <a:cs typeface="Andalus" pitchFamily="2" charset="-78"/>
            </a:endParaRPr>
          </a:p>
          <a:p>
            <a:pPr>
              <a:buFontTx/>
              <a:buChar char="-"/>
            </a:pPr>
            <a:r>
              <a:rPr lang="en-US" altLang="zh-CN" sz="2400" dirty="0" smtClean="0">
                <a:solidFill>
                  <a:srgbClr val="000000"/>
                </a:solidFill>
                <a:latin typeface="Andalus" pitchFamily="2" charset="-78"/>
                <a:ea typeface="SimSun" pitchFamily="2" charset="-122"/>
                <a:cs typeface="Andalus" pitchFamily="2" charset="-78"/>
              </a:rPr>
              <a:t>Main benefits from </a:t>
            </a:r>
            <a:r>
              <a:rPr lang="en-US" altLang="zh-CN" sz="2400" dirty="0" err="1" smtClean="0">
                <a:solidFill>
                  <a:srgbClr val="000000"/>
                </a:solidFill>
                <a:latin typeface="Andalus" pitchFamily="2" charset="-78"/>
                <a:ea typeface="SimSun" pitchFamily="2" charset="-122"/>
                <a:cs typeface="Andalus" pitchFamily="2" charset="-78"/>
              </a:rPr>
              <a:t>HBOT</a:t>
            </a:r>
            <a:r>
              <a:rPr lang="en-US" altLang="zh-CN" sz="2400" dirty="0" smtClean="0">
                <a:solidFill>
                  <a:srgbClr val="000000"/>
                </a:solidFill>
                <a:latin typeface="Andalus" pitchFamily="2" charset="-78"/>
                <a:ea typeface="SimSun" pitchFamily="2" charset="-122"/>
                <a:cs typeface="Andalus" pitchFamily="2" charset="-78"/>
              </a:rPr>
              <a:t>:</a:t>
            </a:r>
          </a:p>
          <a:p>
            <a:pPr marL="914400" lvl="1" indent="-457200">
              <a:buAutoNum type="arabicPeriod"/>
            </a:pPr>
            <a:r>
              <a:rPr lang="en-US" altLang="zh-CN" sz="2400" dirty="0" smtClean="0">
                <a:solidFill>
                  <a:srgbClr val="000000"/>
                </a:solidFill>
                <a:latin typeface="Andalus" pitchFamily="2" charset="-78"/>
                <a:ea typeface="SimSun" pitchFamily="2" charset="-122"/>
                <a:cs typeface="Andalus" pitchFamily="2" charset="-78"/>
              </a:rPr>
              <a:t>HBO has long-term and short-term</a:t>
            </a:r>
          </a:p>
          <a:p>
            <a:pPr marL="914400" lvl="1" indent="-457200"/>
            <a:r>
              <a:rPr lang="en-US" altLang="zh-CN" sz="2400" i="1" dirty="0" smtClean="0">
                <a:solidFill>
                  <a:srgbClr val="000000"/>
                </a:solidFill>
                <a:latin typeface="Andalus" pitchFamily="2" charset="-78"/>
                <a:ea typeface="SimSun" pitchFamily="2" charset="-122"/>
                <a:cs typeface="Andalus" pitchFamily="2" charset="-78"/>
              </a:rPr>
              <a:t>	protective effects</a:t>
            </a:r>
            <a:r>
              <a:rPr lang="en-US" altLang="zh-CN" sz="2400" dirty="0" smtClean="0">
                <a:solidFill>
                  <a:srgbClr val="000000"/>
                </a:solidFill>
                <a:latin typeface="Andalus" pitchFamily="2" charset="-78"/>
                <a:ea typeface="SimSun" pitchFamily="2" charset="-122"/>
                <a:cs typeface="Andalus" pitchFamily="2" charset="-78"/>
              </a:rPr>
              <a:t> for a person with</a:t>
            </a:r>
          </a:p>
          <a:p>
            <a:pPr marL="914400" lvl="1" indent="-457200"/>
            <a:r>
              <a:rPr lang="en-US" altLang="zh-CN" sz="2400" dirty="0" smtClean="0">
                <a:solidFill>
                  <a:srgbClr val="000000"/>
                </a:solidFill>
                <a:latin typeface="Andalus" pitchFamily="2" charset="-78"/>
                <a:ea typeface="SimSun" pitchFamily="2" charset="-122"/>
                <a:cs typeface="Andalus" pitchFamily="2" charset="-78"/>
              </a:rPr>
              <a:t>	a heart problem.</a:t>
            </a:r>
          </a:p>
          <a:p>
            <a:pPr marL="914400" lvl="1" indent="-457200">
              <a:buFont typeface="+mj-lt"/>
              <a:buAutoNum type="arabicPeriod" startAt="2"/>
            </a:pPr>
            <a:r>
              <a:rPr lang="en-US" altLang="zh-CN" sz="2400" dirty="0" smtClean="0">
                <a:solidFill>
                  <a:srgbClr val="000000"/>
                </a:solidFill>
                <a:latin typeface="Andalus" pitchFamily="2" charset="-78"/>
                <a:ea typeface="SimSun" pitchFamily="2" charset="-122"/>
                <a:cs typeface="Andalus" pitchFamily="2" charset="-78"/>
              </a:rPr>
              <a:t>Patients with cardiac pain from</a:t>
            </a:r>
          </a:p>
          <a:p>
            <a:pPr marL="914400" lvl="1" indent="-457200"/>
            <a:r>
              <a:rPr lang="en-US" altLang="zh-CN" sz="2400" dirty="0" smtClean="0">
                <a:solidFill>
                  <a:srgbClr val="000000"/>
                </a:solidFill>
                <a:latin typeface="Andalus" pitchFamily="2" charset="-78"/>
                <a:ea typeface="SimSun" pitchFamily="2" charset="-122"/>
                <a:cs typeface="Andalus" pitchFamily="2" charset="-78"/>
              </a:rPr>
              <a:t>	 ischemic heart disease experience total </a:t>
            </a:r>
            <a:r>
              <a:rPr lang="en-US" altLang="zh-CN" sz="2400" i="1" dirty="0" smtClean="0">
                <a:solidFill>
                  <a:srgbClr val="000000"/>
                </a:solidFill>
                <a:latin typeface="Andalus" pitchFamily="2" charset="-78"/>
                <a:ea typeface="SimSun" pitchFamily="2" charset="-122"/>
                <a:cs typeface="Andalus" pitchFamily="2" charset="-78"/>
              </a:rPr>
              <a:t>relief</a:t>
            </a:r>
            <a:r>
              <a:rPr lang="en-US" altLang="zh-CN" sz="2400" dirty="0" smtClean="0">
                <a:solidFill>
                  <a:srgbClr val="000000"/>
                </a:solidFill>
                <a:latin typeface="Andalus" pitchFamily="2" charset="-78"/>
                <a:ea typeface="SimSun" pitchFamily="2" charset="-122"/>
                <a:cs typeface="Andalus" pitchFamily="2" charset="-78"/>
              </a:rPr>
              <a:t>.</a:t>
            </a:r>
          </a:p>
          <a:p>
            <a:pPr marL="914400" lvl="1" indent="-457200">
              <a:buFont typeface="+mj-lt"/>
              <a:buAutoNum type="arabicPeriod" startAt="3"/>
            </a:pPr>
            <a:r>
              <a:rPr lang="en-US" altLang="zh-CN" sz="2400" dirty="0" smtClean="0">
                <a:solidFill>
                  <a:srgbClr val="000000"/>
                </a:solidFill>
                <a:latin typeface="Andalus" pitchFamily="2" charset="-78"/>
                <a:ea typeface="SimSun" pitchFamily="2" charset="-122"/>
                <a:cs typeface="Andalus" pitchFamily="2" charset="-78"/>
              </a:rPr>
              <a:t>Using </a:t>
            </a:r>
            <a:r>
              <a:rPr lang="en-US" altLang="zh-CN" sz="2400" dirty="0" err="1" smtClean="0">
                <a:solidFill>
                  <a:srgbClr val="000000"/>
                </a:solidFill>
                <a:latin typeface="Andalus" pitchFamily="2" charset="-78"/>
                <a:ea typeface="SimSun" pitchFamily="2" charset="-122"/>
                <a:cs typeface="Andalus" pitchFamily="2" charset="-78"/>
              </a:rPr>
              <a:t>HBOT</a:t>
            </a:r>
            <a:r>
              <a:rPr lang="en-US" altLang="zh-CN" sz="2400" dirty="0" smtClean="0">
                <a:solidFill>
                  <a:srgbClr val="000000"/>
                </a:solidFill>
                <a:latin typeface="Andalus" pitchFamily="2" charset="-78"/>
                <a:ea typeface="SimSun" pitchFamily="2" charset="-122"/>
                <a:cs typeface="Andalus" pitchFamily="2" charset="-78"/>
              </a:rPr>
              <a:t> in conjunction with various drugs enhances the effectiveness of the drugs.</a:t>
            </a:r>
          </a:p>
          <a:p>
            <a:pPr marL="914400" lvl="1" indent="-457200">
              <a:buAutoNum type="arabicPeriod" startAt="3"/>
            </a:pPr>
            <a:r>
              <a:rPr lang="en-US" altLang="zh-CN" sz="2400" dirty="0" err="1" smtClean="0">
                <a:solidFill>
                  <a:srgbClr val="000000"/>
                </a:solidFill>
                <a:latin typeface="Andalus" pitchFamily="2" charset="-78"/>
                <a:ea typeface="SimSun" pitchFamily="2" charset="-122"/>
                <a:cs typeface="Andalus" pitchFamily="2" charset="-78"/>
              </a:rPr>
              <a:t>HBOT</a:t>
            </a:r>
            <a:r>
              <a:rPr lang="en-US" altLang="zh-CN" sz="2400" dirty="0" smtClean="0">
                <a:solidFill>
                  <a:srgbClr val="000000"/>
                </a:solidFill>
                <a:latin typeface="Andalus" pitchFamily="2" charset="-78"/>
                <a:ea typeface="SimSun" pitchFamily="2" charset="-122"/>
                <a:cs typeface="Andalus" pitchFamily="2" charset="-78"/>
              </a:rPr>
              <a:t> exerts </a:t>
            </a:r>
            <a:r>
              <a:rPr lang="en-US" altLang="zh-CN" sz="2400" i="1" dirty="0" err="1" smtClean="0">
                <a:solidFill>
                  <a:srgbClr val="000000"/>
                </a:solidFill>
                <a:latin typeface="Andalus" pitchFamily="2" charset="-78"/>
                <a:ea typeface="SimSun" pitchFamily="2" charset="-122"/>
                <a:cs typeface="Andalus" pitchFamily="2" charset="-78"/>
              </a:rPr>
              <a:t>antiarrhythmic</a:t>
            </a:r>
            <a:r>
              <a:rPr lang="en-US" altLang="zh-CN" sz="2400" i="1" dirty="0" smtClean="0">
                <a:solidFill>
                  <a:srgbClr val="000000"/>
                </a:solidFill>
                <a:latin typeface="Andalus" pitchFamily="2" charset="-78"/>
                <a:ea typeface="SimSun" pitchFamily="2" charset="-122"/>
                <a:cs typeface="Andalus" pitchFamily="2" charset="-78"/>
              </a:rPr>
              <a:t> action</a:t>
            </a:r>
            <a:r>
              <a:rPr lang="en-US" altLang="zh-CN" sz="2400" dirty="0" smtClean="0">
                <a:solidFill>
                  <a:srgbClr val="000000"/>
                </a:solidFill>
                <a:latin typeface="Andalus" pitchFamily="2" charset="-78"/>
                <a:ea typeface="SimSun" pitchFamily="2" charset="-122"/>
                <a:cs typeface="Andalus" pitchFamily="2" charset="-78"/>
              </a:rPr>
              <a:t> on the heart.</a:t>
            </a:r>
          </a:p>
          <a:p>
            <a:pPr marL="1371600" lvl="2" indent="-457200">
              <a:buAutoNum type="arabicPeriod"/>
            </a:pPr>
            <a:endParaRPr lang="en-US" altLang="zh-CN" sz="2400" dirty="0" smtClean="0">
              <a:solidFill>
                <a:srgbClr val="000000"/>
              </a:solidFill>
              <a:latin typeface="Andalus" pitchFamily="2" charset="-78"/>
              <a:ea typeface="SimSun" pitchFamily="2" charset="-122"/>
              <a:cs typeface="Andalus" pitchFamily="2" charset="-78"/>
            </a:endParaRPr>
          </a:p>
          <a:p>
            <a:pPr marL="1371600" lvl="2" indent="-457200">
              <a:buAutoNum type="arabicPeriod"/>
            </a:pPr>
            <a:endParaRPr lang="en-US" altLang="zh-CN" sz="2400" dirty="0" smtClean="0">
              <a:solidFill>
                <a:srgbClr val="000000"/>
              </a:solidFill>
              <a:latin typeface="Andalus" pitchFamily="2" charset="-78"/>
              <a:ea typeface="SimSun" pitchFamily="2" charset="-122"/>
              <a:cs typeface="Andalus" pitchFamily="2" charset="-78"/>
            </a:endParaRPr>
          </a:p>
          <a:p>
            <a:pPr marL="1371600" lvl="2" indent="-457200">
              <a:buAutoNum type="arabicPeriod"/>
            </a:pPr>
            <a:endParaRPr lang="en-US" altLang="zh-CN" sz="2400" dirty="0" smtClean="0">
              <a:solidFill>
                <a:srgbClr val="000000"/>
              </a:solidFill>
              <a:latin typeface="Andalus" pitchFamily="2" charset="-78"/>
              <a:ea typeface="SimSun" pitchFamily="2" charset="-122"/>
              <a:cs typeface="Andalus" pitchFamily="2" charset="-78"/>
            </a:endParaRPr>
          </a:p>
          <a:p>
            <a:pPr>
              <a:buFontTx/>
              <a:buChar char="-"/>
            </a:pPr>
            <a:endParaRPr lang="en-US" altLang="zh-CN" sz="2400" dirty="0" smtClean="0">
              <a:latin typeface="Andalus" pitchFamily="2" charset="-78"/>
              <a:ea typeface="SimSun" pitchFamily="2" charset="-122"/>
              <a:cs typeface="Andalus" pitchFamily="2" charset="-78"/>
            </a:endParaRPr>
          </a:p>
          <a:p>
            <a:pPr>
              <a:buFontTx/>
              <a:buChar char="-"/>
            </a:pPr>
            <a:endParaRPr lang="en-US" sz="2400" dirty="0">
              <a:latin typeface="Andalus" pitchFamily="2" charset="-78"/>
              <a:ea typeface="SimSun" pitchFamily="2" charset="-122"/>
              <a:cs typeface="Andalus" pitchFamily="2" charset="-78"/>
            </a:endParaRPr>
          </a:p>
        </p:txBody>
      </p:sp>
      <p:sp>
        <p:nvSpPr>
          <p:cNvPr id="13" name="Obojsmerná vodorovná šípka 12"/>
          <p:cNvSpPr/>
          <p:nvPr/>
        </p:nvSpPr>
        <p:spPr>
          <a:xfrm>
            <a:off x="3779912" y="1700808"/>
            <a:ext cx="1152128" cy="3600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2050" name="Picture 2" descr="http://www.stemrx.in/images/heart2.jpg"/>
          <p:cNvPicPr>
            <a:picLocks noChangeAspect="1" noChangeArrowheads="1"/>
          </p:cNvPicPr>
          <p:nvPr/>
        </p:nvPicPr>
        <p:blipFill>
          <a:blip r:embed="rId5" cstate="print"/>
          <a:srcRect/>
          <a:stretch>
            <a:fillRect/>
          </a:stretch>
        </p:blipFill>
        <p:spPr bwMode="auto">
          <a:xfrm>
            <a:off x="6084168" y="2403606"/>
            <a:ext cx="2770412" cy="210551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dirty="0" smtClean="0">
                <a:latin typeface="Andalus" pitchFamily="2" charset="-78"/>
                <a:cs typeface="Andalus" pitchFamily="2" charset="-78"/>
              </a:rPr>
              <a:t>Hyperbaric Chamber in </a:t>
            </a:r>
            <a:r>
              <a:rPr lang="en-US" dirty="0" err="1" smtClean="0">
                <a:latin typeface="Andalus" pitchFamily="2" charset="-78"/>
                <a:cs typeface="Andalus" pitchFamily="2" charset="-78"/>
              </a:rPr>
              <a:t>Presov</a:t>
            </a:r>
            <a:endParaRPr lang="sk-SK" dirty="0">
              <a:latin typeface="Andalus" pitchFamily="2" charset="-78"/>
              <a:cs typeface="Andalus" pitchFamily="2" charset="-78"/>
            </a:endParaRPr>
          </a:p>
        </p:txBody>
      </p:sp>
      <p:sp>
        <p:nvSpPr>
          <p:cNvPr id="3" name="Zástupný symbol obsahu 2"/>
          <p:cNvSpPr>
            <a:spLocks noGrp="1"/>
          </p:cNvSpPr>
          <p:nvPr>
            <p:ph idx="1"/>
          </p:nvPr>
        </p:nvSpPr>
        <p:spPr/>
        <p:txBody>
          <a:bodyPr numCol="2">
            <a:normAutofit/>
          </a:bodyPr>
          <a:lstStyle/>
          <a:p>
            <a:endParaRPr lang="en-US" sz="2800" dirty="0" smtClean="0">
              <a:latin typeface="Andalus" pitchFamily="2" charset="-78"/>
              <a:cs typeface="Andalus" pitchFamily="2" charset="-78"/>
            </a:endParaRPr>
          </a:p>
          <a:p>
            <a:endParaRPr lang="en-US" sz="2800" dirty="0">
              <a:latin typeface="Andalus" pitchFamily="2" charset="-78"/>
              <a:cs typeface="Andalus" pitchFamily="2" charset="-78"/>
            </a:endParaRPr>
          </a:p>
        </p:txBody>
      </p:sp>
      <p:pic>
        <p:nvPicPr>
          <p:cNvPr id="5" name="Picture 4" descr="http://www.gjar-po.sk/~lesko1e/comenius-website/logo.png"/>
          <p:cNvPicPr>
            <a:picLocks noChangeAspect="1" noChangeArrowheads="1"/>
          </p:cNvPicPr>
          <p:nvPr/>
        </p:nvPicPr>
        <p:blipFill>
          <a:blip r:embed="rId4" cstate="print"/>
          <a:srcRect/>
          <a:stretch>
            <a:fillRect/>
          </a:stretch>
        </p:blipFill>
        <p:spPr bwMode="auto">
          <a:xfrm>
            <a:off x="7668344" y="5373216"/>
            <a:ext cx="1368152" cy="1368152"/>
          </a:xfrm>
          <a:prstGeom prst="rect">
            <a:avLst/>
          </a:prstGeom>
          <a:noFill/>
        </p:spPr>
      </p:pic>
      <p:pic>
        <p:nvPicPr>
          <p:cNvPr id="4098" name="Picture 2" descr="http://www.hyperbarickecentrum.sk/imgcache/e-img-41.jpg"/>
          <p:cNvPicPr>
            <a:picLocks noChangeAspect="1" noChangeArrowheads="1"/>
          </p:cNvPicPr>
          <p:nvPr/>
        </p:nvPicPr>
        <p:blipFill>
          <a:blip r:embed="rId5" cstate="print"/>
          <a:srcRect r="9375" b="22917"/>
          <a:stretch>
            <a:fillRect/>
          </a:stretch>
        </p:blipFill>
        <p:spPr bwMode="auto">
          <a:xfrm>
            <a:off x="2555776" y="3501008"/>
            <a:ext cx="4740851" cy="3024336"/>
          </a:xfrm>
          <a:prstGeom prst="rect">
            <a:avLst/>
          </a:prstGeom>
          <a:noFill/>
        </p:spPr>
      </p:pic>
      <p:sp>
        <p:nvSpPr>
          <p:cNvPr id="7" name="BlokTextu 6"/>
          <p:cNvSpPr txBox="1"/>
          <p:nvPr/>
        </p:nvSpPr>
        <p:spPr>
          <a:xfrm>
            <a:off x="467544" y="1556792"/>
            <a:ext cx="7284366" cy="1938992"/>
          </a:xfrm>
          <a:prstGeom prst="rect">
            <a:avLst/>
          </a:prstGeom>
          <a:noFill/>
        </p:spPr>
        <p:txBody>
          <a:bodyPr wrap="none" rtlCol="0">
            <a:spAutoFit/>
          </a:bodyPr>
          <a:lstStyle/>
          <a:p>
            <a:pPr>
              <a:buFontTx/>
              <a:buChar char="-"/>
            </a:pPr>
            <a:r>
              <a:rPr lang="en-US" sz="2400" dirty="0" smtClean="0">
                <a:latin typeface="Andalus" pitchFamily="2" charset="-78"/>
                <a:cs typeface="Andalus" pitchFamily="2" charset="-78"/>
              </a:rPr>
              <a:t> The pressure rises to 2.5 times the normal air pressure.</a:t>
            </a:r>
          </a:p>
          <a:p>
            <a:pPr>
              <a:buFontTx/>
              <a:buChar char="-"/>
            </a:pPr>
            <a:r>
              <a:rPr lang="en-US" sz="2400" dirty="0" smtClean="0">
                <a:latin typeface="Andalus" pitchFamily="2" charset="-78"/>
                <a:cs typeface="Andalus" pitchFamily="2" charset="-78"/>
              </a:rPr>
              <a:t> The session lasts approx. 90 minutes.</a:t>
            </a:r>
          </a:p>
          <a:p>
            <a:pPr>
              <a:buFontTx/>
              <a:buChar char="-"/>
            </a:pPr>
            <a:r>
              <a:rPr lang="en-US" sz="2400" dirty="0" smtClean="0">
                <a:latin typeface="Andalus" pitchFamily="2" charset="-78"/>
                <a:cs typeface="Andalus" pitchFamily="2" charset="-78"/>
              </a:rPr>
              <a:t> In case of emergency, decompression can take place</a:t>
            </a:r>
          </a:p>
          <a:p>
            <a:r>
              <a:rPr lang="en-US" sz="2400" dirty="0" smtClean="0">
                <a:latin typeface="Andalus" pitchFamily="2" charset="-78"/>
                <a:cs typeface="Andalus" pitchFamily="2" charset="-78"/>
              </a:rPr>
              <a:t>   in less than 20 seconds.</a:t>
            </a:r>
          </a:p>
          <a:p>
            <a:endParaRPr lang="sk-SK" sz="2400" dirty="0">
              <a:latin typeface="Andalus" pitchFamily="2" charset="-78"/>
              <a:cs typeface="Andal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00.deviantart.net/fs7/PRE/i/2005/159/a/c/Oxygen_by_Breeny.jpg"/>
          <p:cNvPicPr>
            <a:picLocks noChangeAspect="1" noChangeArrowheads="1"/>
          </p:cNvPicPr>
          <p:nvPr/>
        </p:nvPicPr>
        <p:blipFill>
          <a:blip r:embed="rId3" cstate="print">
            <a:lum bright="10000"/>
          </a:blip>
          <a:srcRect b="6250"/>
          <a:stretch>
            <a:fillRect/>
          </a:stretch>
        </p:blipFill>
        <p:spPr bwMode="auto">
          <a:xfrm>
            <a:off x="0" y="0"/>
            <a:ext cx="9144000" cy="6858000"/>
          </a:xfrm>
          <a:prstGeom prst="rect">
            <a:avLst/>
          </a:prstGeom>
          <a:noFill/>
        </p:spPr>
      </p:pic>
      <p:sp>
        <p:nvSpPr>
          <p:cNvPr id="2" name="Nadpis 1"/>
          <p:cNvSpPr>
            <a:spLocks noGrp="1"/>
          </p:cNvSpPr>
          <p:nvPr>
            <p:ph type="title"/>
          </p:nvPr>
        </p:nvSpPr>
        <p:spPr/>
        <p:txBody>
          <a:bodyPr/>
          <a:lstStyle/>
          <a:p>
            <a:r>
              <a:rPr lang="en-US" i="1" dirty="0" smtClean="0">
                <a:latin typeface="Andalus" pitchFamily="2" charset="-78"/>
                <a:cs typeface="Andalus" pitchFamily="2" charset="-78"/>
              </a:rPr>
              <a:t>Thank you for your attention</a:t>
            </a:r>
            <a:endParaRPr lang="sk-SK" i="1" dirty="0">
              <a:latin typeface="Andalus" pitchFamily="2" charset="-78"/>
              <a:cs typeface="Andalus" pitchFamily="2" charset="-78"/>
            </a:endParaRPr>
          </a:p>
        </p:txBody>
      </p:sp>
      <p:sp>
        <p:nvSpPr>
          <p:cNvPr id="3" name="Zástupný symbol obsahu 2"/>
          <p:cNvSpPr>
            <a:spLocks noGrp="1"/>
          </p:cNvSpPr>
          <p:nvPr>
            <p:ph idx="1"/>
          </p:nvPr>
        </p:nvSpPr>
        <p:spPr/>
        <p:txBody>
          <a:bodyPr>
            <a:normAutofit/>
          </a:bodyPr>
          <a:lstStyle/>
          <a:p>
            <a:r>
              <a:rPr lang="en-US" sz="1800" i="1" dirty="0" smtClean="0">
                <a:latin typeface="Andalus" pitchFamily="2" charset="-78"/>
                <a:cs typeface="Andalus" pitchFamily="2" charset="-78"/>
              </a:rPr>
              <a:t>Authors:</a:t>
            </a:r>
          </a:p>
          <a:p>
            <a:r>
              <a:rPr lang="en-US" dirty="0" err="1" smtClean="0">
                <a:latin typeface="Andalus" pitchFamily="2" charset="-78"/>
                <a:cs typeface="Andalus" pitchFamily="2" charset="-78"/>
              </a:rPr>
              <a:t>Dominika</a:t>
            </a:r>
            <a:r>
              <a:rPr lang="en-US" dirty="0" smtClean="0">
                <a:latin typeface="Andalus" pitchFamily="2" charset="-78"/>
                <a:cs typeface="Andalus" pitchFamily="2" charset="-78"/>
              </a:rPr>
              <a:t> </a:t>
            </a:r>
            <a:r>
              <a:rPr lang="en-US" dirty="0" err="1" smtClean="0">
                <a:latin typeface="Andalus" pitchFamily="2" charset="-78"/>
                <a:cs typeface="Andalus" pitchFamily="2" charset="-78"/>
              </a:rPr>
              <a:t>Salamonova</a:t>
            </a:r>
            <a:endParaRPr lang="en-US" dirty="0" smtClean="0">
              <a:latin typeface="Andalus" pitchFamily="2" charset="-78"/>
              <a:cs typeface="Andalus" pitchFamily="2" charset="-78"/>
            </a:endParaRPr>
          </a:p>
          <a:p>
            <a:r>
              <a:rPr lang="en-US" dirty="0" smtClean="0">
                <a:latin typeface="Andalus" pitchFamily="2" charset="-78"/>
                <a:cs typeface="Andalus" pitchFamily="2" charset="-78"/>
              </a:rPr>
              <a:t>Katarina </a:t>
            </a:r>
            <a:r>
              <a:rPr lang="en-US" dirty="0" err="1" smtClean="0">
                <a:latin typeface="Andalus" pitchFamily="2" charset="-78"/>
                <a:cs typeface="Andalus" pitchFamily="2" charset="-78"/>
              </a:rPr>
              <a:t>Pavukova</a:t>
            </a:r>
            <a:endParaRPr lang="en-US" dirty="0" smtClean="0">
              <a:latin typeface="Andalus" pitchFamily="2" charset="-78"/>
              <a:cs typeface="Andalus" pitchFamily="2" charset="-78"/>
            </a:endParaRPr>
          </a:p>
          <a:p>
            <a:r>
              <a:rPr lang="en-US" sz="2000" dirty="0" smtClean="0">
                <a:latin typeface="Andalus" pitchFamily="2" charset="-78"/>
                <a:cs typeface="Andalus" pitchFamily="2" charset="-78"/>
              </a:rPr>
              <a:t>Sources: </a:t>
            </a:r>
          </a:p>
          <a:p>
            <a:r>
              <a:rPr lang="en-US" sz="2000" dirty="0" smtClean="0">
                <a:latin typeface="Andalus" pitchFamily="2" charset="-78"/>
                <a:cs typeface="Andalus" pitchFamily="2" charset="-78"/>
                <a:hlinkClick r:id="rId4"/>
              </a:rPr>
              <a:t>http://</a:t>
            </a:r>
            <a:r>
              <a:rPr lang="en-US" sz="2000" dirty="0" err="1" smtClean="0">
                <a:latin typeface="Andalus" pitchFamily="2" charset="-78"/>
                <a:cs typeface="Andalus" pitchFamily="2" charset="-78"/>
                <a:hlinkClick r:id="rId4"/>
              </a:rPr>
              <a:t>www.hyperbaricoxygentherapy.org.uk</a:t>
            </a:r>
            <a:r>
              <a:rPr lang="en-US" sz="2000" dirty="0" smtClean="0">
                <a:latin typeface="Andalus" pitchFamily="2" charset="-78"/>
                <a:cs typeface="Andalus" pitchFamily="2" charset="-78"/>
                <a:hlinkClick r:id="rId4"/>
              </a:rPr>
              <a:t>/article-hyperbaric-oxygen-and-your-heart-73</a:t>
            </a:r>
            <a:r>
              <a:rPr lang="en-US" sz="2000" dirty="0" smtClean="0">
                <a:latin typeface="Andalus" pitchFamily="2" charset="-78"/>
                <a:cs typeface="Andalus" pitchFamily="2" charset="-78"/>
              </a:rPr>
              <a:t> </a:t>
            </a:r>
            <a:r>
              <a:rPr lang="en-US" sz="2000" dirty="0" err="1" smtClean="0">
                <a:latin typeface="Andalus" pitchFamily="2" charset="-78"/>
                <a:cs typeface="Andalus" pitchFamily="2" charset="-78"/>
                <a:hlinkClick r:id="rId5"/>
              </a:rPr>
              <a:t>http://cdn.tier1group.com/media/ppt/EIM201203070830.ppt</a:t>
            </a:r>
            <a:endParaRPr lang="en-US" sz="2000" dirty="0" smtClean="0">
              <a:latin typeface="Andalus" pitchFamily="2" charset="-78"/>
              <a:cs typeface="Andalus" pitchFamily="2" charset="-78"/>
            </a:endParaRPr>
          </a:p>
          <a:p>
            <a:r>
              <a:rPr lang="en-US" sz="2000" dirty="0" err="1" smtClean="0">
                <a:latin typeface="Andalus" pitchFamily="2" charset="-78"/>
                <a:cs typeface="Andalus" pitchFamily="2" charset="-78"/>
                <a:hlinkClick r:id="rId6"/>
              </a:rPr>
              <a:t>http://www.longbeachhyperbaricmedicine.com/index.html</a:t>
            </a:r>
            <a:endParaRPr lang="en-US" sz="2000" dirty="0" smtClean="0">
              <a:latin typeface="Andalus" pitchFamily="2" charset="-78"/>
              <a:cs typeface="Andalus" pitchFamily="2" charset="-78"/>
            </a:endParaRPr>
          </a:p>
          <a:p>
            <a:r>
              <a:rPr lang="sk-SK" sz="2000" dirty="0" smtClean="0">
                <a:latin typeface="Andalus" pitchFamily="2" charset="-78"/>
                <a:cs typeface="Andalus" pitchFamily="2" charset="-78"/>
              </a:rPr>
              <a:t>http://</a:t>
            </a:r>
            <a:r>
              <a:rPr lang="sk-SK" sz="2000" dirty="0" err="1" smtClean="0">
                <a:latin typeface="Andalus" pitchFamily="2" charset="-78"/>
                <a:cs typeface="Andalus" pitchFamily="2" charset="-78"/>
              </a:rPr>
              <a:t>www.hyperbarickecentrum.sk</a:t>
            </a:r>
            <a:r>
              <a:rPr lang="sk-SK" sz="2000" dirty="0" smtClean="0">
                <a:latin typeface="Andalus" pitchFamily="2" charset="-78"/>
                <a:cs typeface="Andalus" pitchFamily="2" charset="-78"/>
              </a:rPr>
              <a:t>/</a:t>
            </a:r>
          </a:p>
          <a:p>
            <a:endParaRPr lang="sk-SK" dirty="0">
              <a:latin typeface="Andalus" pitchFamily="2" charset="-78"/>
              <a:cs typeface="Andalus" pitchFamily="2" charset="-78"/>
            </a:endParaRPr>
          </a:p>
        </p:txBody>
      </p:sp>
      <p:pic>
        <p:nvPicPr>
          <p:cNvPr id="5" name="Picture 4" descr="http://www.gjar-po.sk/~lesko1e/comenius-website/logo.png"/>
          <p:cNvPicPr>
            <a:picLocks noChangeAspect="1" noChangeArrowheads="1"/>
          </p:cNvPicPr>
          <p:nvPr/>
        </p:nvPicPr>
        <p:blipFill>
          <a:blip r:embed="rId7" cstate="print"/>
          <a:srcRect/>
          <a:stretch>
            <a:fillRect/>
          </a:stretch>
        </p:blipFill>
        <p:spPr bwMode="auto">
          <a:xfrm>
            <a:off x="7668344" y="5373216"/>
            <a:ext cx="1368152" cy="1368152"/>
          </a:xfrm>
          <a:prstGeom prst="rect">
            <a:avLst/>
          </a:prstGeom>
          <a:noFill/>
        </p:spPr>
      </p:pic>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TotalTime>
  <Words>935</Words>
  <Application>Microsoft Office PowerPoint</Application>
  <PresentationFormat>Prezentácia na obrazovke (4:3)</PresentationFormat>
  <Paragraphs>120</Paragraphs>
  <Slides>8</Slides>
  <Notes>8</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Hyperbaric Chamber and Hyperbaric Oxygen Therapy</vt:lpstr>
      <vt:lpstr>Hyperbaric Oxygen Therapy</vt:lpstr>
      <vt:lpstr>Hyperbaric chamber</vt:lpstr>
      <vt:lpstr>The Process</vt:lpstr>
      <vt:lpstr>Conditions Treated With Hyperbaric Therapy</vt:lpstr>
      <vt:lpstr>Treating Cardiovascular Disease with HBOT</vt:lpstr>
      <vt:lpstr>Hyperbaric Chamber in Presov</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PC</dc:creator>
  <cp:lastModifiedBy>Uzivatel</cp:lastModifiedBy>
  <cp:revision>36</cp:revision>
  <dcterms:created xsi:type="dcterms:W3CDTF">2014-03-20T19:09:13Z</dcterms:created>
  <dcterms:modified xsi:type="dcterms:W3CDTF">2014-07-25T21:50:53Z</dcterms:modified>
</cp:coreProperties>
</file>